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handoutMasterIdLst>
    <p:handoutMasterId r:id="rId67"/>
  </p:handoutMasterIdLst>
  <p:sldIdLst>
    <p:sldId id="256" r:id="rId2"/>
    <p:sldId id="257" r:id="rId3"/>
    <p:sldId id="258" r:id="rId4"/>
    <p:sldId id="296" r:id="rId5"/>
    <p:sldId id="443" r:id="rId6"/>
    <p:sldId id="444" r:id="rId7"/>
    <p:sldId id="445" r:id="rId8"/>
    <p:sldId id="261" r:id="rId9"/>
    <p:sldId id="442" r:id="rId10"/>
    <p:sldId id="446" r:id="rId11"/>
    <p:sldId id="448" r:id="rId12"/>
    <p:sldId id="449" r:id="rId13"/>
    <p:sldId id="450" r:id="rId14"/>
    <p:sldId id="451" r:id="rId15"/>
    <p:sldId id="452" r:id="rId16"/>
    <p:sldId id="453" r:id="rId17"/>
    <p:sldId id="454" r:id="rId18"/>
    <p:sldId id="455" r:id="rId19"/>
    <p:sldId id="456" r:id="rId20"/>
    <p:sldId id="457" r:id="rId21"/>
    <p:sldId id="458" r:id="rId22"/>
    <p:sldId id="459" r:id="rId23"/>
    <p:sldId id="460" r:id="rId24"/>
    <p:sldId id="461" r:id="rId25"/>
    <p:sldId id="462" r:id="rId26"/>
    <p:sldId id="463" r:id="rId27"/>
    <p:sldId id="464" r:id="rId28"/>
    <p:sldId id="465" r:id="rId29"/>
    <p:sldId id="467" r:id="rId30"/>
    <p:sldId id="468" r:id="rId31"/>
    <p:sldId id="470" r:id="rId32"/>
    <p:sldId id="469" r:id="rId33"/>
    <p:sldId id="471" r:id="rId34"/>
    <p:sldId id="484" r:id="rId35"/>
    <p:sldId id="472" r:id="rId36"/>
    <p:sldId id="473" r:id="rId37"/>
    <p:sldId id="474" r:id="rId38"/>
    <p:sldId id="475" r:id="rId39"/>
    <p:sldId id="477" r:id="rId40"/>
    <p:sldId id="481" r:id="rId41"/>
    <p:sldId id="478" r:id="rId42"/>
    <p:sldId id="479" r:id="rId43"/>
    <p:sldId id="480" r:id="rId44"/>
    <p:sldId id="482" r:id="rId45"/>
    <p:sldId id="483" r:id="rId46"/>
    <p:sldId id="485" r:id="rId47"/>
    <p:sldId id="486" r:id="rId48"/>
    <p:sldId id="492" r:id="rId49"/>
    <p:sldId id="493" r:id="rId50"/>
    <p:sldId id="494" r:id="rId51"/>
    <p:sldId id="502" r:id="rId52"/>
    <p:sldId id="501" r:id="rId53"/>
    <p:sldId id="495" r:id="rId54"/>
    <p:sldId id="496" r:id="rId55"/>
    <p:sldId id="497" r:id="rId56"/>
    <p:sldId id="498" r:id="rId57"/>
    <p:sldId id="499" r:id="rId58"/>
    <p:sldId id="487" r:id="rId59"/>
    <p:sldId id="488" r:id="rId60"/>
    <p:sldId id="489" r:id="rId61"/>
    <p:sldId id="490" r:id="rId62"/>
    <p:sldId id="491" r:id="rId63"/>
    <p:sldId id="500" r:id="rId64"/>
    <p:sldId id="267" r:id="rId6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2D69"/>
    <a:srgbClr val="000000"/>
    <a:srgbClr val="0F2C69"/>
    <a:srgbClr val="F7C79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Стиль из темы 1 - акцент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Светлый стиль 1 — акцент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Светлый стиль 1 — акцент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Сред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660B408-B3CF-4A94-85FC-2B1E0A45F4A2}" styleName="Темный стиль 2 — акцент 1/акцент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Темный стиль 2 — акцент 3/акцент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Светлый стиль 2 — акцент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1" autoAdjust="0"/>
    <p:restoredTop sz="94676"/>
  </p:normalViewPr>
  <p:slideViewPr>
    <p:cSldViewPr snapToGrid="0">
      <p:cViewPr varScale="1">
        <p:scale>
          <a:sx n="101" d="100"/>
          <a:sy n="101" d="100"/>
        </p:scale>
        <p:origin x="96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7" d="100"/>
          <a:sy n="57" d="100"/>
        </p:scale>
        <p:origin x="2510"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A2170FD7-6B04-4C84-9A84-1062B813F3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8A676B14-E86F-4677-830A-A6E90A8BCCF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5D0332-8048-4258-AB75-944BCF0855E8}" type="datetimeFigureOut">
              <a:rPr lang="ru-RU" smtClean="0"/>
              <a:t>08.09.2025</a:t>
            </a:fld>
            <a:endParaRPr lang="ru-RU"/>
          </a:p>
        </p:txBody>
      </p:sp>
      <p:sp>
        <p:nvSpPr>
          <p:cNvPr id="4" name="Нижний колонтитул 3">
            <a:extLst>
              <a:ext uri="{FF2B5EF4-FFF2-40B4-BE49-F238E27FC236}">
                <a16:creationId xmlns:a16="http://schemas.microsoft.com/office/drawing/2014/main" id="{2E57AF6F-1C34-4181-95D8-5F14FDE59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05829381-4EC5-4D03-A3F8-83253E96B6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3352FB-2303-45FA-8061-E59AD11B4BFD}" type="slidenum">
              <a:rPr lang="ru-RU" smtClean="0"/>
              <a:t>‹#›</a:t>
            </a:fld>
            <a:endParaRPr lang="ru-RU"/>
          </a:p>
        </p:txBody>
      </p:sp>
    </p:spTree>
    <p:extLst>
      <p:ext uri="{BB962C8B-B14F-4D97-AF65-F5344CB8AC3E}">
        <p14:creationId xmlns:p14="http://schemas.microsoft.com/office/powerpoint/2010/main" val="3492861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D653B6-211F-44BE-9B00-7F8056472DDA}" type="datetimeFigureOut">
              <a:rPr lang="ru-RU" smtClean="0"/>
              <a:t>08.09.2025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188DB-EBD4-4590-8479-A2AD1C0DE6EA}" type="slidenum">
              <a:rPr lang="ru-RU" smtClean="0"/>
              <a:t>‹#›</a:t>
            </a:fld>
            <a:endParaRPr lang="ru-RU"/>
          </a:p>
        </p:txBody>
      </p:sp>
    </p:spTree>
    <p:extLst>
      <p:ext uri="{BB962C8B-B14F-4D97-AF65-F5344CB8AC3E}">
        <p14:creationId xmlns:p14="http://schemas.microsoft.com/office/powerpoint/2010/main" val="193862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2F9188DB-EBD4-4590-8479-A2AD1C0DE6EA}" type="slidenum">
              <a:rPr lang="ru-RU" smtClean="0"/>
              <a:t>1</a:t>
            </a:fld>
            <a:endParaRPr lang="ru-RU" dirty="0"/>
          </a:p>
        </p:txBody>
      </p:sp>
    </p:spTree>
    <p:extLst>
      <p:ext uri="{BB962C8B-B14F-4D97-AF65-F5344CB8AC3E}">
        <p14:creationId xmlns:p14="http://schemas.microsoft.com/office/powerpoint/2010/main" val="1290352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7C8CE8-4D43-4A62-8124-F27455C5F089}"/>
              </a:ext>
            </a:extLst>
          </p:cNvPr>
          <p:cNvSpPr>
            <a:spLocks noGrp="1"/>
          </p:cNvSpPr>
          <p:nvPr>
            <p:ph type="ctrTitle" hasCustomPrompt="1"/>
          </p:nvPr>
        </p:nvSpPr>
        <p:spPr>
          <a:xfrm>
            <a:off x="4573110" y="3745230"/>
            <a:ext cx="6177280" cy="853440"/>
          </a:xfrm>
        </p:spPr>
        <p:txBody>
          <a:bodyPr anchor="b">
            <a:normAutofit/>
          </a:bodyPr>
          <a:lstStyle>
            <a:lvl1pPr algn="l">
              <a:defRPr sz="2400">
                <a:latin typeface="+mn-lt"/>
              </a:defRPr>
            </a:lvl1pPr>
          </a:lstStyle>
          <a:p>
            <a:r>
              <a:rPr lang="ru-RU" dirty="0">
                <a:effectLst/>
              </a:rPr>
              <a:t>Если нужно больше места, то используйте подзаголовок 24 </a:t>
            </a:r>
            <a:r>
              <a:rPr lang="ru-RU" dirty="0" err="1">
                <a:effectLst/>
              </a:rPr>
              <a:t>pt</a:t>
            </a:r>
            <a:r>
              <a:rPr lang="ru-RU" dirty="0">
                <a:effectLst/>
              </a:rPr>
              <a:t> </a:t>
            </a:r>
            <a:endParaRPr lang="ru-RU" dirty="0"/>
          </a:p>
        </p:txBody>
      </p:sp>
      <p:sp>
        <p:nvSpPr>
          <p:cNvPr id="21" name="Полилиния: фигура 20">
            <a:extLst>
              <a:ext uri="{FF2B5EF4-FFF2-40B4-BE49-F238E27FC236}">
                <a16:creationId xmlns:a16="http://schemas.microsoft.com/office/drawing/2014/main" id="{AE1C6B95-41E5-4EDE-8E2B-5C62D900C462}"/>
              </a:ext>
            </a:extLst>
          </p:cNvPr>
          <p:cNvSpPr/>
          <p:nvPr userDrawn="1"/>
        </p:nvSpPr>
        <p:spPr>
          <a:xfrm>
            <a:off x="9896987" y="431701"/>
            <a:ext cx="213259" cy="322771"/>
          </a:xfrm>
          <a:custGeom>
            <a:avLst/>
            <a:gdLst>
              <a:gd name="connsiteX0" fmla="*/ 0 w 213259"/>
              <a:gd name="connsiteY0" fmla="*/ 0 h 322771"/>
              <a:gd name="connsiteX1" fmla="*/ 213260 w 213259"/>
              <a:gd name="connsiteY1" fmla="*/ 0 h 322771"/>
              <a:gd name="connsiteX2" fmla="*/ 213260 w 213259"/>
              <a:gd name="connsiteY2" fmla="*/ 322771 h 322771"/>
              <a:gd name="connsiteX3" fmla="*/ 0 w 213259"/>
              <a:gd name="connsiteY3" fmla="*/ 322771 h 322771"/>
            </a:gdLst>
            <a:ahLst/>
            <a:cxnLst>
              <a:cxn ang="0">
                <a:pos x="connsiteX0" y="connsiteY0"/>
              </a:cxn>
              <a:cxn ang="0">
                <a:pos x="connsiteX1" y="connsiteY1"/>
              </a:cxn>
              <a:cxn ang="0">
                <a:pos x="connsiteX2" y="connsiteY2"/>
              </a:cxn>
              <a:cxn ang="0">
                <a:pos x="connsiteX3" y="connsiteY3"/>
              </a:cxn>
            </a:cxnLst>
            <a:rect l="l" t="t" r="r" b="b"/>
            <a:pathLst>
              <a:path w="213259" h="322771">
                <a:moveTo>
                  <a:pt x="0" y="0"/>
                </a:moveTo>
                <a:lnTo>
                  <a:pt x="213260" y="0"/>
                </a:lnTo>
                <a:lnTo>
                  <a:pt x="213260" y="322771"/>
                </a:lnTo>
                <a:lnTo>
                  <a:pt x="0" y="322771"/>
                </a:lnTo>
                <a:close/>
              </a:path>
            </a:pathLst>
          </a:custGeom>
          <a:solidFill>
            <a:srgbClr val="FFFFFF"/>
          </a:solidFill>
          <a:ln w="5743" cap="flat">
            <a:noFill/>
            <a:prstDash val="solid"/>
            <a:miter/>
          </a:ln>
        </p:spPr>
        <p:txBody>
          <a:bodyPr rtlCol="0" anchor="ctr"/>
          <a:lstStyle/>
          <a:p>
            <a:endParaRPr lang="ru-RU"/>
          </a:p>
        </p:txBody>
      </p:sp>
      <p:sp>
        <p:nvSpPr>
          <p:cNvPr id="22" name="Полилиния: фигура 21">
            <a:extLst>
              <a:ext uri="{FF2B5EF4-FFF2-40B4-BE49-F238E27FC236}">
                <a16:creationId xmlns:a16="http://schemas.microsoft.com/office/drawing/2014/main" id="{B072D3B9-BFB6-4CAA-AE31-D62AE3BB7E5D}"/>
              </a:ext>
            </a:extLst>
          </p:cNvPr>
          <p:cNvSpPr/>
          <p:nvPr/>
        </p:nvSpPr>
        <p:spPr>
          <a:xfrm>
            <a:off x="9788205" y="383546"/>
            <a:ext cx="1924370" cy="419079"/>
          </a:xfrm>
          <a:custGeom>
            <a:avLst/>
            <a:gdLst>
              <a:gd name="connsiteX0" fmla="*/ 419780 w 1924370"/>
              <a:gd name="connsiteY0" fmla="*/ 251772 h 419079"/>
              <a:gd name="connsiteX1" fmla="*/ 212044 w 1924370"/>
              <a:gd name="connsiteY1" fmla="*/ 419079 h 419079"/>
              <a:gd name="connsiteX2" fmla="*/ 4308 w 1924370"/>
              <a:gd name="connsiteY2" fmla="*/ 251765 h 419079"/>
              <a:gd name="connsiteX3" fmla="*/ 0 w 1924370"/>
              <a:gd name="connsiteY3" fmla="*/ 209540 h 419079"/>
              <a:gd name="connsiteX4" fmla="*/ 212044 w 1924370"/>
              <a:gd name="connsiteY4" fmla="*/ 0 h 419079"/>
              <a:gd name="connsiteX5" fmla="*/ 424087 w 1924370"/>
              <a:gd name="connsiteY5" fmla="*/ 209540 h 419079"/>
              <a:gd name="connsiteX6" fmla="*/ 419780 w 1924370"/>
              <a:gd name="connsiteY6" fmla="*/ 251772 h 419079"/>
              <a:gd name="connsiteX7" fmla="*/ 248323 w 1924370"/>
              <a:gd name="connsiteY7" fmla="*/ 190665 h 419079"/>
              <a:gd name="connsiteX8" fmla="*/ 275975 w 1924370"/>
              <a:gd name="connsiteY8" fmla="*/ 169992 h 419079"/>
              <a:gd name="connsiteX9" fmla="*/ 290787 w 1924370"/>
              <a:gd name="connsiteY9" fmla="*/ 129607 h 419079"/>
              <a:gd name="connsiteX10" fmla="*/ 267822 w 1924370"/>
              <a:gd name="connsiteY10" fmla="*/ 80770 h 419079"/>
              <a:gd name="connsiteX11" fmla="*/ 213315 w 1924370"/>
              <a:gd name="connsiteY11" fmla="*/ 65370 h 419079"/>
              <a:gd name="connsiteX12" fmla="*/ 198728 w 1924370"/>
              <a:gd name="connsiteY12" fmla="*/ 65370 h 419079"/>
              <a:gd name="connsiteX13" fmla="*/ 197282 w 1924370"/>
              <a:gd name="connsiteY13" fmla="*/ 65345 h 419079"/>
              <a:gd name="connsiteX14" fmla="*/ 137115 w 1924370"/>
              <a:gd name="connsiteY14" fmla="*/ 65345 h 419079"/>
              <a:gd name="connsiteX15" fmla="*/ 137115 w 1924370"/>
              <a:gd name="connsiteY15" fmla="*/ 345948 h 419079"/>
              <a:gd name="connsiteX16" fmla="*/ 308790 w 1924370"/>
              <a:gd name="connsiteY16" fmla="*/ 345948 h 419079"/>
              <a:gd name="connsiteX17" fmla="*/ 308790 w 1924370"/>
              <a:gd name="connsiteY17" fmla="*/ 292084 h 419079"/>
              <a:gd name="connsiteX18" fmla="*/ 248323 w 1924370"/>
              <a:gd name="connsiteY18" fmla="*/ 190665 h 419079"/>
              <a:gd name="connsiteX19" fmla="*/ 219576 w 1924370"/>
              <a:gd name="connsiteY19" fmla="*/ 198596 h 419079"/>
              <a:gd name="connsiteX20" fmla="*/ 269892 w 1924370"/>
              <a:gd name="connsiteY20" fmla="*/ 286836 h 419079"/>
              <a:gd name="connsiteX21" fmla="*/ 269892 w 1924370"/>
              <a:gd name="connsiteY21" fmla="*/ 330449 h 419079"/>
              <a:gd name="connsiteX22" fmla="*/ 238948 w 1924370"/>
              <a:gd name="connsiteY22" fmla="*/ 330449 h 419079"/>
              <a:gd name="connsiteX23" fmla="*/ 238948 w 1924370"/>
              <a:gd name="connsiteY23" fmla="*/ 236792 h 419079"/>
              <a:gd name="connsiteX24" fmla="*/ 203217 w 1924370"/>
              <a:gd name="connsiteY24" fmla="*/ 236792 h 419079"/>
              <a:gd name="connsiteX25" fmla="*/ 203217 w 1924370"/>
              <a:gd name="connsiteY25" fmla="*/ 330547 h 419079"/>
              <a:gd name="connsiteX26" fmla="*/ 175839 w 1924370"/>
              <a:gd name="connsiteY26" fmla="*/ 330547 h 419079"/>
              <a:gd name="connsiteX27" fmla="*/ 175839 w 1924370"/>
              <a:gd name="connsiteY27" fmla="*/ 79317 h 419079"/>
              <a:gd name="connsiteX28" fmla="*/ 203965 w 1924370"/>
              <a:gd name="connsiteY28" fmla="*/ 79342 h 419079"/>
              <a:gd name="connsiteX29" fmla="*/ 241740 w 1924370"/>
              <a:gd name="connsiteY29" fmla="*/ 95505 h 419079"/>
              <a:gd name="connsiteX30" fmla="*/ 252488 w 1924370"/>
              <a:gd name="connsiteY30" fmla="*/ 121205 h 419079"/>
              <a:gd name="connsiteX31" fmla="*/ 203217 w 1924370"/>
              <a:gd name="connsiteY31" fmla="*/ 121205 h 419079"/>
              <a:gd name="connsiteX32" fmla="*/ 203217 w 1924370"/>
              <a:gd name="connsiteY32" fmla="*/ 135028 h 419079"/>
              <a:gd name="connsiteX33" fmla="*/ 252886 w 1924370"/>
              <a:gd name="connsiteY33" fmla="*/ 135028 h 419079"/>
              <a:gd name="connsiteX34" fmla="*/ 241791 w 1924370"/>
              <a:gd name="connsiteY34" fmla="*/ 164572 h 419079"/>
              <a:gd name="connsiteX35" fmla="*/ 203167 w 1924370"/>
              <a:gd name="connsiteY35" fmla="*/ 183126 h 419079"/>
              <a:gd name="connsiteX36" fmla="*/ 202842 w 1924370"/>
              <a:gd name="connsiteY36" fmla="*/ 183126 h 419079"/>
              <a:gd name="connsiteX37" fmla="*/ 202842 w 1924370"/>
              <a:gd name="connsiteY37" fmla="*/ 197121 h 419079"/>
              <a:gd name="connsiteX38" fmla="*/ 219576 w 1924370"/>
              <a:gd name="connsiteY38" fmla="*/ 198596 h 419079"/>
              <a:gd name="connsiteX39" fmla="*/ 887243 w 1924370"/>
              <a:gd name="connsiteY39" fmla="*/ 87242 h 419079"/>
              <a:gd name="connsiteX40" fmla="*/ 870977 w 1924370"/>
              <a:gd name="connsiteY40" fmla="*/ 98682 h 419079"/>
              <a:gd name="connsiteX41" fmla="*/ 838274 w 1924370"/>
              <a:gd name="connsiteY41" fmla="*/ 81685 h 419079"/>
              <a:gd name="connsiteX42" fmla="*/ 798999 w 1924370"/>
              <a:gd name="connsiteY42" fmla="*/ 121561 h 419079"/>
              <a:gd name="connsiteX43" fmla="*/ 838274 w 1924370"/>
              <a:gd name="connsiteY43" fmla="*/ 161438 h 419079"/>
              <a:gd name="connsiteX44" fmla="*/ 870977 w 1924370"/>
              <a:gd name="connsiteY44" fmla="*/ 144441 h 419079"/>
              <a:gd name="connsiteX45" fmla="*/ 887243 w 1924370"/>
              <a:gd name="connsiteY45" fmla="*/ 155881 h 419079"/>
              <a:gd name="connsiteX46" fmla="*/ 838274 w 1924370"/>
              <a:gd name="connsiteY46" fmla="*/ 181212 h 419079"/>
              <a:gd name="connsiteX47" fmla="*/ 778290 w 1924370"/>
              <a:gd name="connsiteY47" fmla="*/ 121561 h 419079"/>
              <a:gd name="connsiteX48" fmla="*/ 838274 w 1924370"/>
              <a:gd name="connsiteY48" fmla="*/ 61911 h 419079"/>
              <a:gd name="connsiteX49" fmla="*/ 887243 w 1924370"/>
              <a:gd name="connsiteY49" fmla="*/ 87242 h 419079"/>
              <a:gd name="connsiteX50" fmla="*/ 597671 w 1924370"/>
              <a:gd name="connsiteY50" fmla="*/ 64362 h 419079"/>
              <a:gd name="connsiteX51" fmla="*/ 559055 w 1924370"/>
              <a:gd name="connsiteY51" fmla="*/ 64362 h 419079"/>
              <a:gd name="connsiteX52" fmla="*/ 559055 w 1924370"/>
              <a:gd name="connsiteY52" fmla="*/ 178761 h 419079"/>
              <a:gd name="connsiteX53" fmla="*/ 600795 w 1924370"/>
              <a:gd name="connsiteY53" fmla="*/ 178761 h 419079"/>
              <a:gd name="connsiteX54" fmla="*/ 634812 w 1924370"/>
              <a:gd name="connsiteY54" fmla="*/ 148036 h 419079"/>
              <a:gd name="connsiteX55" fmla="*/ 610985 w 1924370"/>
              <a:gd name="connsiteY55" fmla="*/ 118783 h 419079"/>
              <a:gd name="connsiteX56" fmla="*/ 628403 w 1924370"/>
              <a:gd name="connsiteY56" fmla="*/ 92471 h 419079"/>
              <a:gd name="connsiteX57" fmla="*/ 597671 w 1924370"/>
              <a:gd name="connsiteY57" fmla="*/ 64362 h 419079"/>
              <a:gd name="connsiteX58" fmla="*/ 579434 w 1924370"/>
              <a:gd name="connsiteY58" fmla="*/ 111756 h 419079"/>
              <a:gd name="connsiteX59" fmla="*/ 579434 w 1924370"/>
              <a:gd name="connsiteY59" fmla="*/ 81522 h 419079"/>
              <a:gd name="connsiteX60" fmla="*/ 591429 w 1924370"/>
              <a:gd name="connsiteY60" fmla="*/ 81522 h 419079"/>
              <a:gd name="connsiteX61" fmla="*/ 608847 w 1924370"/>
              <a:gd name="connsiteY61" fmla="*/ 96557 h 419079"/>
              <a:gd name="connsiteX62" fmla="*/ 593567 w 1924370"/>
              <a:gd name="connsiteY62" fmla="*/ 111756 h 419079"/>
              <a:gd name="connsiteX63" fmla="*/ 579434 w 1924370"/>
              <a:gd name="connsiteY63" fmla="*/ 111756 h 419079"/>
              <a:gd name="connsiteX64" fmla="*/ 579434 w 1924370"/>
              <a:gd name="connsiteY64" fmla="*/ 161601 h 419079"/>
              <a:gd name="connsiteX65" fmla="*/ 579434 w 1924370"/>
              <a:gd name="connsiteY65" fmla="*/ 128098 h 419079"/>
              <a:gd name="connsiteX66" fmla="*/ 594224 w 1924370"/>
              <a:gd name="connsiteY66" fmla="*/ 128098 h 419079"/>
              <a:gd name="connsiteX67" fmla="*/ 614438 w 1924370"/>
              <a:gd name="connsiteY67" fmla="*/ 144932 h 419079"/>
              <a:gd name="connsiteX68" fmla="*/ 594224 w 1924370"/>
              <a:gd name="connsiteY68" fmla="*/ 161601 h 419079"/>
              <a:gd name="connsiteX69" fmla="*/ 579434 w 1924370"/>
              <a:gd name="connsiteY69" fmla="*/ 161601 h 419079"/>
              <a:gd name="connsiteX70" fmla="*/ 689926 w 1924370"/>
              <a:gd name="connsiteY70" fmla="*/ 178761 h 419079"/>
              <a:gd name="connsiteX71" fmla="*/ 726900 w 1924370"/>
              <a:gd name="connsiteY71" fmla="*/ 142970 h 419079"/>
              <a:gd name="connsiteX72" fmla="*/ 689926 w 1924370"/>
              <a:gd name="connsiteY72" fmla="*/ 107180 h 419079"/>
              <a:gd name="connsiteX73" fmla="*/ 671026 w 1924370"/>
              <a:gd name="connsiteY73" fmla="*/ 107343 h 419079"/>
              <a:gd name="connsiteX74" fmla="*/ 671026 w 1924370"/>
              <a:gd name="connsiteY74" fmla="*/ 64362 h 419079"/>
              <a:gd name="connsiteX75" fmla="*/ 650651 w 1924370"/>
              <a:gd name="connsiteY75" fmla="*/ 64362 h 419079"/>
              <a:gd name="connsiteX76" fmla="*/ 650651 w 1924370"/>
              <a:gd name="connsiteY76" fmla="*/ 178761 h 419079"/>
              <a:gd name="connsiteX77" fmla="*/ 689926 w 1924370"/>
              <a:gd name="connsiteY77" fmla="*/ 178761 h 419079"/>
              <a:gd name="connsiteX78" fmla="*/ 739390 w 1924370"/>
              <a:gd name="connsiteY78" fmla="*/ 64362 h 419079"/>
              <a:gd name="connsiteX79" fmla="*/ 739390 w 1924370"/>
              <a:gd name="connsiteY79" fmla="*/ 178761 h 419079"/>
              <a:gd name="connsiteX80" fmla="*/ 759771 w 1924370"/>
              <a:gd name="connsiteY80" fmla="*/ 178761 h 419079"/>
              <a:gd name="connsiteX81" fmla="*/ 759771 w 1924370"/>
              <a:gd name="connsiteY81" fmla="*/ 64362 h 419079"/>
              <a:gd name="connsiteX82" fmla="*/ 739390 w 1924370"/>
              <a:gd name="connsiteY82" fmla="*/ 64362 h 419079"/>
              <a:gd name="connsiteX83" fmla="*/ 687465 w 1924370"/>
              <a:gd name="connsiteY83" fmla="*/ 126138 h 419079"/>
              <a:gd name="connsiteX84" fmla="*/ 706525 w 1924370"/>
              <a:gd name="connsiteY84" fmla="*/ 143134 h 419079"/>
              <a:gd name="connsiteX85" fmla="*/ 687465 w 1924370"/>
              <a:gd name="connsiteY85" fmla="*/ 159967 h 419079"/>
              <a:gd name="connsiteX86" fmla="*/ 671026 w 1924370"/>
              <a:gd name="connsiteY86" fmla="*/ 159967 h 419079"/>
              <a:gd name="connsiteX87" fmla="*/ 671026 w 1924370"/>
              <a:gd name="connsiteY87" fmla="*/ 126138 h 419079"/>
              <a:gd name="connsiteX88" fmla="*/ 687465 w 1924370"/>
              <a:gd name="connsiteY88" fmla="*/ 126138 h 419079"/>
              <a:gd name="connsiteX89" fmla="*/ 903491 w 1924370"/>
              <a:gd name="connsiteY89" fmla="*/ 178761 h 419079"/>
              <a:gd name="connsiteX90" fmla="*/ 1048767 w 1924370"/>
              <a:gd name="connsiteY90" fmla="*/ 178761 h 419079"/>
              <a:gd name="connsiteX91" fmla="*/ 1048767 w 1924370"/>
              <a:gd name="connsiteY91" fmla="*/ 64362 h 419079"/>
              <a:gd name="connsiteX92" fmla="*/ 1028386 w 1924370"/>
              <a:gd name="connsiteY92" fmla="*/ 64362 h 419079"/>
              <a:gd name="connsiteX93" fmla="*/ 1028386 w 1924370"/>
              <a:gd name="connsiteY93" fmla="*/ 159967 h 419079"/>
              <a:gd name="connsiteX94" fmla="*/ 986316 w 1924370"/>
              <a:gd name="connsiteY94" fmla="*/ 159967 h 419079"/>
              <a:gd name="connsiteX95" fmla="*/ 986316 w 1924370"/>
              <a:gd name="connsiteY95" fmla="*/ 64362 h 419079"/>
              <a:gd name="connsiteX96" fmla="*/ 965941 w 1924370"/>
              <a:gd name="connsiteY96" fmla="*/ 64362 h 419079"/>
              <a:gd name="connsiteX97" fmla="*/ 965941 w 1924370"/>
              <a:gd name="connsiteY97" fmla="*/ 159967 h 419079"/>
              <a:gd name="connsiteX98" fmla="*/ 923871 w 1924370"/>
              <a:gd name="connsiteY98" fmla="*/ 159967 h 419079"/>
              <a:gd name="connsiteX99" fmla="*/ 923871 w 1924370"/>
              <a:gd name="connsiteY99" fmla="*/ 64362 h 419079"/>
              <a:gd name="connsiteX100" fmla="*/ 903491 w 1924370"/>
              <a:gd name="connsiteY100" fmla="*/ 64362 h 419079"/>
              <a:gd name="connsiteX101" fmla="*/ 903491 w 1924370"/>
              <a:gd name="connsiteY101" fmla="*/ 178761 h 419079"/>
              <a:gd name="connsiteX102" fmla="*/ 1106347 w 1924370"/>
              <a:gd name="connsiteY102" fmla="*/ 64362 h 419079"/>
              <a:gd name="connsiteX103" fmla="*/ 1122618 w 1924370"/>
              <a:gd name="connsiteY103" fmla="*/ 64362 h 419079"/>
              <a:gd name="connsiteX104" fmla="*/ 1167644 w 1924370"/>
              <a:gd name="connsiteY104" fmla="*/ 178761 h 419079"/>
              <a:gd name="connsiteX105" fmla="*/ 1146284 w 1924370"/>
              <a:gd name="connsiteY105" fmla="*/ 178761 h 419079"/>
              <a:gd name="connsiteX106" fmla="*/ 1134779 w 1924370"/>
              <a:gd name="connsiteY106" fmla="*/ 149181 h 419079"/>
              <a:gd name="connsiteX107" fmla="*/ 1094024 w 1924370"/>
              <a:gd name="connsiteY107" fmla="*/ 149181 h 419079"/>
              <a:gd name="connsiteX108" fmla="*/ 1082519 w 1924370"/>
              <a:gd name="connsiteY108" fmla="*/ 178761 h 419079"/>
              <a:gd name="connsiteX109" fmla="*/ 1061159 w 1924370"/>
              <a:gd name="connsiteY109" fmla="*/ 178761 h 419079"/>
              <a:gd name="connsiteX110" fmla="*/ 1106347 w 1924370"/>
              <a:gd name="connsiteY110" fmla="*/ 64362 h 419079"/>
              <a:gd name="connsiteX111" fmla="*/ 1100433 w 1924370"/>
              <a:gd name="connsiteY111" fmla="*/ 131531 h 419079"/>
              <a:gd name="connsiteX112" fmla="*/ 1128203 w 1924370"/>
              <a:gd name="connsiteY112" fmla="*/ 131531 h 419079"/>
              <a:gd name="connsiteX113" fmla="*/ 1114399 w 1924370"/>
              <a:gd name="connsiteY113" fmla="*/ 96394 h 419079"/>
              <a:gd name="connsiteX114" fmla="*/ 1100433 w 1924370"/>
              <a:gd name="connsiteY114" fmla="*/ 131531 h 419079"/>
              <a:gd name="connsiteX115" fmla="*/ 1219369 w 1924370"/>
              <a:gd name="connsiteY115" fmla="*/ 64362 h 419079"/>
              <a:gd name="connsiteX116" fmla="*/ 1180913 w 1924370"/>
              <a:gd name="connsiteY116" fmla="*/ 102114 h 419079"/>
              <a:gd name="connsiteX117" fmla="*/ 1207368 w 1924370"/>
              <a:gd name="connsiteY117" fmla="*/ 136270 h 419079"/>
              <a:gd name="connsiteX118" fmla="*/ 1197512 w 1924370"/>
              <a:gd name="connsiteY118" fmla="*/ 146333 h 419079"/>
              <a:gd name="connsiteX119" fmla="*/ 1179431 w 1924370"/>
              <a:gd name="connsiteY119" fmla="*/ 160621 h 419079"/>
              <a:gd name="connsiteX120" fmla="*/ 1174503 w 1924370"/>
              <a:gd name="connsiteY120" fmla="*/ 159803 h 419079"/>
              <a:gd name="connsiteX121" fmla="*/ 1174503 w 1924370"/>
              <a:gd name="connsiteY121" fmla="*/ 178761 h 419079"/>
              <a:gd name="connsiteX122" fmla="*/ 1184527 w 1924370"/>
              <a:gd name="connsiteY122" fmla="*/ 180232 h 419079"/>
              <a:gd name="connsiteX123" fmla="*/ 1217882 w 1924370"/>
              <a:gd name="connsiteY123" fmla="*/ 152435 h 419079"/>
              <a:gd name="connsiteX124" fmla="*/ 1227582 w 1924370"/>
              <a:gd name="connsiteY124" fmla="*/ 139212 h 419079"/>
              <a:gd name="connsiteX125" fmla="*/ 1236948 w 1924370"/>
              <a:gd name="connsiteY125" fmla="*/ 139212 h 419079"/>
              <a:gd name="connsiteX126" fmla="*/ 1236948 w 1924370"/>
              <a:gd name="connsiteY126" fmla="*/ 178761 h 419079"/>
              <a:gd name="connsiteX127" fmla="*/ 1257329 w 1924370"/>
              <a:gd name="connsiteY127" fmla="*/ 178761 h 419079"/>
              <a:gd name="connsiteX128" fmla="*/ 1257329 w 1924370"/>
              <a:gd name="connsiteY128" fmla="*/ 64362 h 419079"/>
              <a:gd name="connsiteX129" fmla="*/ 1219369 w 1924370"/>
              <a:gd name="connsiteY129" fmla="*/ 64362 h 419079"/>
              <a:gd name="connsiteX130" fmla="*/ 1221340 w 1924370"/>
              <a:gd name="connsiteY130" fmla="*/ 120418 h 419079"/>
              <a:gd name="connsiteX131" fmla="*/ 1201288 w 1924370"/>
              <a:gd name="connsiteY131" fmla="*/ 101950 h 419079"/>
              <a:gd name="connsiteX132" fmla="*/ 1221340 w 1924370"/>
              <a:gd name="connsiteY132" fmla="*/ 83156 h 419079"/>
              <a:gd name="connsiteX133" fmla="*/ 1236948 w 1924370"/>
              <a:gd name="connsiteY133" fmla="*/ 83156 h 419079"/>
              <a:gd name="connsiteX134" fmla="*/ 1236948 w 1924370"/>
              <a:gd name="connsiteY134" fmla="*/ 120418 h 419079"/>
              <a:gd name="connsiteX135" fmla="*/ 1221340 w 1924370"/>
              <a:gd name="connsiteY135" fmla="*/ 120418 h 419079"/>
              <a:gd name="connsiteX136" fmla="*/ 1463453 w 1924370"/>
              <a:gd name="connsiteY136" fmla="*/ 178761 h 419079"/>
              <a:gd name="connsiteX137" fmla="*/ 1318183 w 1924370"/>
              <a:gd name="connsiteY137" fmla="*/ 178761 h 419079"/>
              <a:gd name="connsiteX138" fmla="*/ 1318183 w 1924370"/>
              <a:gd name="connsiteY138" fmla="*/ 64362 h 419079"/>
              <a:gd name="connsiteX139" fmla="*/ 1338563 w 1924370"/>
              <a:gd name="connsiteY139" fmla="*/ 64362 h 419079"/>
              <a:gd name="connsiteX140" fmla="*/ 1338563 w 1924370"/>
              <a:gd name="connsiteY140" fmla="*/ 159967 h 419079"/>
              <a:gd name="connsiteX141" fmla="*/ 1380633 w 1924370"/>
              <a:gd name="connsiteY141" fmla="*/ 159967 h 419079"/>
              <a:gd name="connsiteX142" fmla="*/ 1380633 w 1924370"/>
              <a:gd name="connsiteY142" fmla="*/ 64362 h 419079"/>
              <a:gd name="connsiteX143" fmla="*/ 1401008 w 1924370"/>
              <a:gd name="connsiteY143" fmla="*/ 64362 h 419079"/>
              <a:gd name="connsiteX144" fmla="*/ 1401008 w 1924370"/>
              <a:gd name="connsiteY144" fmla="*/ 159967 h 419079"/>
              <a:gd name="connsiteX145" fmla="*/ 1443078 w 1924370"/>
              <a:gd name="connsiteY145" fmla="*/ 159967 h 419079"/>
              <a:gd name="connsiteX146" fmla="*/ 1443078 w 1924370"/>
              <a:gd name="connsiteY146" fmla="*/ 64362 h 419079"/>
              <a:gd name="connsiteX147" fmla="*/ 1463453 w 1924370"/>
              <a:gd name="connsiteY147" fmla="*/ 64362 h 419079"/>
              <a:gd name="connsiteX148" fmla="*/ 1463453 w 1924370"/>
              <a:gd name="connsiteY148" fmla="*/ 178761 h 419079"/>
              <a:gd name="connsiteX149" fmla="*/ 1505263 w 1924370"/>
              <a:gd name="connsiteY149" fmla="*/ 64362 h 419079"/>
              <a:gd name="connsiteX150" fmla="*/ 1484888 w 1924370"/>
              <a:gd name="connsiteY150" fmla="*/ 64362 h 419079"/>
              <a:gd name="connsiteX151" fmla="*/ 1484888 w 1924370"/>
              <a:gd name="connsiteY151" fmla="*/ 178761 h 419079"/>
              <a:gd name="connsiteX152" fmla="*/ 1505263 w 1924370"/>
              <a:gd name="connsiteY152" fmla="*/ 178761 h 419079"/>
              <a:gd name="connsiteX153" fmla="*/ 1505263 w 1924370"/>
              <a:gd name="connsiteY153" fmla="*/ 128916 h 419079"/>
              <a:gd name="connsiteX154" fmla="*/ 1514629 w 1924370"/>
              <a:gd name="connsiteY154" fmla="*/ 128916 h 419079"/>
              <a:gd name="connsiteX155" fmla="*/ 1532024 w 1924370"/>
              <a:gd name="connsiteY155" fmla="*/ 147701 h 419079"/>
              <a:gd name="connsiteX156" fmla="*/ 1570671 w 1924370"/>
              <a:gd name="connsiteY156" fmla="*/ 180232 h 419079"/>
              <a:gd name="connsiteX157" fmla="*/ 1580365 w 1924370"/>
              <a:gd name="connsiteY157" fmla="*/ 178761 h 419079"/>
              <a:gd name="connsiteX158" fmla="*/ 1580365 w 1924370"/>
              <a:gd name="connsiteY158" fmla="*/ 159803 h 419079"/>
              <a:gd name="connsiteX159" fmla="*/ 1579524 w 1924370"/>
              <a:gd name="connsiteY159" fmla="*/ 160016 h 419079"/>
              <a:gd name="connsiteX160" fmla="*/ 1575109 w 1924370"/>
              <a:gd name="connsiteY160" fmla="*/ 160784 h 419079"/>
              <a:gd name="connsiteX161" fmla="*/ 1550192 w 1924370"/>
              <a:gd name="connsiteY161" fmla="*/ 138126 h 419079"/>
              <a:gd name="connsiteX162" fmla="*/ 1532215 w 1924370"/>
              <a:gd name="connsiteY162" fmla="*/ 118947 h 419079"/>
              <a:gd name="connsiteX163" fmla="*/ 1575927 w 1924370"/>
              <a:gd name="connsiteY163" fmla="*/ 64362 h 419079"/>
              <a:gd name="connsiteX164" fmla="*/ 1552100 w 1924370"/>
              <a:gd name="connsiteY164" fmla="*/ 64362 h 419079"/>
              <a:gd name="connsiteX165" fmla="*/ 1515615 w 1924370"/>
              <a:gd name="connsiteY165" fmla="*/ 109958 h 419079"/>
              <a:gd name="connsiteX166" fmla="*/ 1505263 w 1924370"/>
              <a:gd name="connsiteY166" fmla="*/ 109958 h 419079"/>
              <a:gd name="connsiteX167" fmla="*/ 1505263 w 1924370"/>
              <a:gd name="connsiteY167" fmla="*/ 64362 h 419079"/>
              <a:gd name="connsiteX168" fmla="*/ 1583316 w 1924370"/>
              <a:gd name="connsiteY168" fmla="*/ 121561 h 419079"/>
              <a:gd name="connsiteX169" fmla="*/ 1642481 w 1924370"/>
              <a:gd name="connsiteY169" fmla="*/ 61911 h 419079"/>
              <a:gd name="connsiteX170" fmla="*/ 1701802 w 1924370"/>
              <a:gd name="connsiteY170" fmla="*/ 121561 h 419079"/>
              <a:gd name="connsiteX171" fmla="*/ 1642481 w 1924370"/>
              <a:gd name="connsiteY171" fmla="*/ 181212 h 419079"/>
              <a:gd name="connsiteX172" fmla="*/ 1583316 w 1924370"/>
              <a:gd name="connsiteY172" fmla="*/ 121561 h 419079"/>
              <a:gd name="connsiteX173" fmla="*/ 1604026 w 1924370"/>
              <a:gd name="connsiteY173" fmla="*/ 121561 h 419079"/>
              <a:gd name="connsiteX174" fmla="*/ 1642481 w 1924370"/>
              <a:gd name="connsiteY174" fmla="*/ 161438 h 419079"/>
              <a:gd name="connsiteX175" fmla="*/ 1681099 w 1924370"/>
              <a:gd name="connsiteY175" fmla="*/ 121561 h 419079"/>
              <a:gd name="connsiteX176" fmla="*/ 1642481 w 1924370"/>
              <a:gd name="connsiteY176" fmla="*/ 81685 h 419079"/>
              <a:gd name="connsiteX177" fmla="*/ 1604026 w 1924370"/>
              <a:gd name="connsiteY177" fmla="*/ 121561 h 419079"/>
              <a:gd name="connsiteX178" fmla="*/ 1785417 w 1924370"/>
              <a:gd name="connsiteY178" fmla="*/ 178761 h 419079"/>
              <a:gd name="connsiteX179" fmla="*/ 1805625 w 1924370"/>
              <a:gd name="connsiteY179" fmla="*/ 178761 h 419079"/>
              <a:gd name="connsiteX180" fmla="*/ 1805625 w 1924370"/>
              <a:gd name="connsiteY180" fmla="*/ 64362 h 419079"/>
              <a:gd name="connsiteX181" fmla="*/ 1728886 w 1924370"/>
              <a:gd name="connsiteY181" fmla="*/ 64362 h 419079"/>
              <a:gd name="connsiteX182" fmla="*/ 1705053 w 1924370"/>
              <a:gd name="connsiteY182" fmla="*/ 160784 h 419079"/>
              <a:gd name="connsiteX183" fmla="*/ 1700828 w 1924370"/>
              <a:gd name="connsiteY183" fmla="*/ 160067 h 419079"/>
              <a:gd name="connsiteX184" fmla="*/ 1699301 w 1924370"/>
              <a:gd name="connsiteY184" fmla="*/ 159640 h 419079"/>
              <a:gd name="connsiteX185" fmla="*/ 1699301 w 1924370"/>
              <a:gd name="connsiteY185" fmla="*/ 178761 h 419079"/>
              <a:gd name="connsiteX186" fmla="*/ 1709987 w 1924370"/>
              <a:gd name="connsiteY186" fmla="*/ 180232 h 419079"/>
              <a:gd name="connsiteX187" fmla="*/ 1746961 w 1924370"/>
              <a:gd name="connsiteY187" fmla="*/ 82829 h 419079"/>
              <a:gd name="connsiteX188" fmla="*/ 1785417 w 1924370"/>
              <a:gd name="connsiteY188" fmla="*/ 82829 h 419079"/>
              <a:gd name="connsiteX189" fmla="*/ 1785417 w 1924370"/>
              <a:gd name="connsiteY189" fmla="*/ 178761 h 419079"/>
              <a:gd name="connsiteX190" fmla="*/ 1863073 w 1924370"/>
              <a:gd name="connsiteY190" fmla="*/ 64362 h 419079"/>
              <a:gd name="connsiteX191" fmla="*/ 1879344 w 1924370"/>
              <a:gd name="connsiteY191" fmla="*/ 64362 h 419079"/>
              <a:gd name="connsiteX192" fmla="*/ 1924370 w 1924370"/>
              <a:gd name="connsiteY192" fmla="*/ 178761 h 419079"/>
              <a:gd name="connsiteX193" fmla="*/ 1903004 w 1924370"/>
              <a:gd name="connsiteY193" fmla="*/ 178761 h 419079"/>
              <a:gd name="connsiteX194" fmla="*/ 1891500 w 1924370"/>
              <a:gd name="connsiteY194" fmla="*/ 149181 h 419079"/>
              <a:gd name="connsiteX195" fmla="*/ 1850750 w 1924370"/>
              <a:gd name="connsiteY195" fmla="*/ 149181 h 419079"/>
              <a:gd name="connsiteX196" fmla="*/ 1839245 w 1924370"/>
              <a:gd name="connsiteY196" fmla="*/ 178761 h 419079"/>
              <a:gd name="connsiteX197" fmla="*/ 1817879 w 1924370"/>
              <a:gd name="connsiteY197" fmla="*/ 178761 h 419079"/>
              <a:gd name="connsiteX198" fmla="*/ 1863073 w 1924370"/>
              <a:gd name="connsiteY198" fmla="*/ 64362 h 419079"/>
              <a:gd name="connsiteX199" fmla="*/ 1857159 w 1924370"/>
              <a:gd name="connsiteY199" fmla="*/ 131531 h 419079"/>
              <a:gd name="connsiteX200" fmla="*/ 1884929 w 1924370"/>
              <a:gd name="connsiteY200" fmla="*/ 131531 h 419079"/>
              <a:gd name="connsiteX201" fmla="*/ 1871125 w 1924370"/>
              <a:gd name="connsiteY201" fmla="*/ 96394 h 419079"/>
              <a:gd name="connsiteX202" fmla="*/ 1857159 w 1924370"/>
              <a:gd name="connsiteY202" fmla="*/ 131531 h 419079"/>
              <a:gd name="connsiteX203" fmla="*/ 592086 w 1924370"/>
              <a:gd name="connsiteY203" fmla="*/ 283281 h 419079"/>
              <a:gd name="connsiteX204" fmla="*/ 592086 w 1924370"/>
              <a:gd name="connsiteY204" fmla="*/ 300604 h 419079"/>
              <a:gd name="connsiteX205" fmla="*/ 641879 w 1924370"/>
              <a:gd name="connsiteY205" fmla="*/ 300604 h 419079"/>
              <a:gd name="connsiteX206" fmla="*/ 603423 w 1924370"/>
              <a:gd name="connsiteY206" fmla="*/ 333943 h 419079"/>
              <a:gd name="connsiteX207" fmla="*/ 570722 w 1924370"/>
              <a:gd name="connsiteY207" fmla="*/ 316947 h 419079"/>
              <a:gd name="connsiteX208" fmla="*/ 554453 w 1924370"/>
              <a:gd name="connsiteY208" fmla="*/ 328387 h 419079"/>
              <a:gd name="connsiteX209" fmla="*/ 603423 w 1924370"/>
              <a:gd name="connsiteY209" fmla="*/ 353718 h 419079"/>
              <a:gd name="connsiteX210" fmla="*/ 663407 w 1924370"/>
              <a:gd name="connsiteY210" fmla="*/ 294067 h 419079"/>
              <a:gd name="connsiteX211" fmla="*/ 603423 w 1924370"/>
              <a:gd name="connsiteY211" fmla="*/ 234416 h 419079"/>
              <a:gd name="connsiteX212" fmla="*/ 554453 w 1924370"/>
              <a:gd name="connsiteY212" fmla="*/ 259748 h 419079"/>
              <a:gd name="connsiteX213" fmla="*/ 570722 w 1924370"/>
              <a:gd name="connsiteY213" fmla="*/ 271187 h 419079"/>
              <a:gd name="connsiteX214" fmla="*/ 603423 w 1924370"/>
              <a:gd name="connsiteY214" fmla="*/ 254191 h 419079"/>
              <a:gd name="connsiteX215" fmla="*/ 640893 w 1924370"/>
              <a:gd name="connsiteY215" fmla="*/ 283281 h 419079"/>
              <a:gd name="connsiteX216" fmla="*/ 592086 w 1924370"/>
              <a:gd name="connsiteY216" fmla="*/ 283281 h 419079"/>
              <a:gd name="connsiteX217" fmla="*/ 681943 w 1924370"/>
              <a:gd name="connsiteY217" fmla="*/ 236868 h 419079"/>
              <a:gd name="connsiteX218" fmla="*/ 702324 w 1924370"/>
              <a:gd name="connsiteY218" fmla="*/ 236868 h 419079"/>
              <a:gd name="connsiteX219" fmla="*/ 702324 w 1924370"/>
              <a:gd name="connsiteY219" fmla="*/ 282464 h 419079"/>
              <a:gd name="connsiteX220" fmla="*/ 712675 w 1924370"/>
              <a:gd name="connsiteY220" fmla="*/ 282464 h 419079"/>
              <a:gd name="connsiteX221" fmla="*/ 749160 w 1924370"/>
              <a:gd name="connsiteY221" fmla="*/ 236868 h 419079"/>
              <a:gd name="connsiteX222" fmla="*/ 772987 w 1924370"/>
              <a:gd name="connsiteY222" fmla="*/ 236868 h 419079"/>
              <a:gd name="connsiteX223" fmla="*/ 729275 w 1924370"/>
              <a:gd name="connsiteY223" fmla="*/ 291452 h 419079"/>
              <a:gd name="connsiteX224" fmla="*/ 747252 w 1924370"/>
              <a:gd name="connsiteY224" fmla="*/ 310632 h 419079"/>
              <a:gd name="connsiteX225" fmla="*/ 772163 w 1924370"/>
              <a:gd name="connsiteY225" fmla="*/ 333290 h 419079"/>
              <a:gd name="connsiteX226" fmla="*/ 776578 w 1924370"/>
              <a:gd name="connsiteY226" fmla="*/ 332522 h 419079"/>
              <a:gd name="connsiteX227" fmla="*/ 776982 w 1924370"/>
              <a:gd name="connsiteY227" fmla="*/ 332419 h 419079"/>
              <a:gd name="connsiteX228" fmla="*/ 777426 w 1924370"/>
              <a:gd name="connsiteY228" fmla="*/ 332309 h 419079"/>
              <a:gd name="connsiteX229" fmla="*/ 777426 w 1924370"/>
              <a:gd name="connsiteY229" fmla="*/ 351266 h 419079"/>
              <a:gd name="connsiteX230" fmla="*/ 767725 w 1924370"/>
              <a:gd name="connsiteY230" fmla="*/ 352737 h 419079"/>
              <a:gd name="connsiteX231" fmla="*/ 729085 w 1924370"/>
              <a:gd name="connsiteY231" fmla="*/ 320207 h 419079"/>
              <a:gd name="connsiteX232" fmla="*/ 711690 w 1924370"/>
              <a:gd name="connsiteY232" fmla="*/ 301421 h 419079"/>
              <a:gd name="connsiteX233" fmla="*/ 702324 w 1924370"/>
              <a:gd name="connsiteY233" fmla="*/ 301421 h 419079"/>
              <a:gd name="connsiteX234" fmla="*/ 702324 w 1924370"/>
              <a:gd name="connsiteY234" fmla="*/ 351266 h 419079"/>
              <a:gd name="connsiteX235" fmla="*/ 681943 w 1924370"/>
              <a:gd name="connsiteY235" fmla="*/ 351266 h 419079"/>
              <a:gd name="connsiteX236" fmla="*/ 681943 w 1924370"/>
              <a:gd name="connsiteY236" fmla="*/ 236868 h 419079"/>
              <a:gd name="connsiteX237" fmla="*/ 839536 w 1924370"/>
              <a:gd name="connsiteY237" fmla="*/ 234416 h 419079"/>
              <a:gd name="connsiteX238" fmla="*/ 780377 w 1924370"/>
              <a:gd name="connsiteY238" fmla="*/ 294067 h 419079"/>
              <a:gd name="connsiteX239" fmla="*/ 839536 w 1924370"/>
              <a:gd name="connsiteY239" fmla="*/ 353718 h 419079"/>
              <a:gd name="connsiteX240" fmla="*/ 898862 w 1924370"/>
              <a:gd name="connsiteY240" fmla="*/ 294067 h 419079"/>
              <a:gd name="connsiteX241" fmla="*/ 839536 w 1924370"/>
              <a:gd name="connsiteY241" fmla="*/ 234416 h 419079"/>
              <a:gd name="connsiteX242" fmla="*/ 839536 w 1924370"/>
              <a:gd name="connsiteY242" fmla="*/ 333943 h 419079"/>
              <a:gd name="connsiteX243" fmla="*/ 801080 w 1924370"/>
              <a:gd name="connsiteY243" fmla="*/ 294067 h 419079"/>
              <a:gd name="connsiteX244" fmla="*/ 839536 w 1924370"/>
              <a:gd name="connsiteY244" fmla="*/ 254191 h 419079"/>
              <a:gd name="connsiteX245" fmla="*/ 878153 w 1924370"/>
              <a:gd name="connsiteY245" fmla="*/ 294067 h 419079"/>
              <a:gd name="connsiteX246" fmla="*/ 839536 w 1924370"/>
              <a:gd name="connsiteY246" fmla="*/ 333943 h 419079"/>
              <a:gd name="connsiteX247" fmla="*/ 917456 w 1924370"/>
              <a:gd name="connsiteY247" fmla="*/ 236868 h 419079"/>
              <a:gd name="connsiteX248" fmla="*/ 937831 w 1924370"/>
              <a:gd name="connsiteY248" fmla="*/ 236868 h 419079"/>
              <a:gd name="connsiteX249" fmla="*/ 937831 w 1924370"/>
              <a:gd name="connsiteY249" fmla="*/ 282464 h 419079"/>
              <a:gd name="connsiteX250" fmla="*/ 997486 w 1924370"/>
              <a:gd name="connsiteY250" fmla="*/ 282464 h 419079"/>
              <a:gd name="connsiteX251" fmla="*/ 997486 w 1924370"/>
              <a:gd name="connsiteY251" fmla="*/ 236868 h 419079"/>
              <a:gd name="connsiteX252" fmla="*/ 1017861 w 1924370"/>
              <a:gd name="connsiteY252" fmla="*/ 236868 h 419079"/>
              <a:gd name="connsiteX253" fmla="*/ 1017861 w 1924370"/>
              <a:gd name="connsiteY253" fmla="*/ 351266 h 419079"/>
              <a:gd name="connsiteX254" fmla="*/ 997486 w 1924370"/>
              <a:gd name="connsiteY254" fmla="*/ 351266 h 419079"/>
              <a:gd name="connsiteX255" fmla="*/ 997486 w 1924370"/>
              <a:gd name="connsiteY255" fmla="*/ 301421 h 419079"/>
              <a:gd name="connsiteX256" fmla="*/ 937831 w 1924370"/>
              <a:gd name="connsiteY256" fmla="*/ 301421 h 419079"/>
              <a:gd name="connsiteX257" fmla="*/ 937831 w 1924370"/>
              <a:gd name="connsiteY257" fmla="*/ 351266 h 419079"/>
              <a:gd name="connsiteX258" fmla="*/ 917456 w 1924370"/>
              <a:gd name="connsiteY258" fmla="*/ 351266 h 419079"/>
              <a:gd name="connsiteX259" fmla="*/ 917456 w 1924370"/>
              <a:gd name="connsiteY259" fmla="*/ 236868 h 419079"/>
              <a:gd name="connsiteX260" fmla="*/ 1095592 w 1924370"/>
              <a:gd name="connsiteY260" fmla="*/ 234416 h 419079"/>
              <a:gd name="connsiteX261" fmla="*/ 1036426 w 1924370"/>
              <a:gd name="connsiteY261" fmla="*/ 294067 h 419079"/>
              <a:gd name="connsiteX262" fmla="*/ 1095592 w 1924370"/>
              <a:gd name="connsiteY262" fmla="*/ 353718 h 419079"/>
              <a:gd name="connsiteX263" fmla="*/ 1154912 w 1924370"/>
              <a:gd name="connsiteY263" fmla="*/ 294067 h 419079"/>
              <a:gd name="connsiteX264" fmla="*/ 1095592 w 1924370"/>
              <a:gd name="connsiteY264" fmla="*/ 234416 h 419079"/>
              <a:gd name="connsiteX265" fmla="*/ 1095592 w 1924370"/>
              <a:gd name="connsiteY265" fmla="*/ 333943 h 419079"/>
              <a:gd name="connsiteX266" fmla="*/ 1057136 w 1924370"/>
              <a:gd name="connsiteY266" fmla="*/ 294067 h 419079"/>
              <a:gd name="connsiteX267" fmla="*/ 1095592 w 1924370"/>
              <a:gd name="connsiteY267" fmla="*/ 254191 h 419079"/>
              <a:gd name="connsiteX268" fmla="*/ 1134209 w 1924370"/>
              <a:gd name="connsiteY268" fmla="*/ 294067 h 419079"/>
              <a:gd name="connsiteX269" fmla="*/ 1095592 w 1924370"/>
              <a:gd name="connsiteY269" fmla="*/ 333943 h 419079"/>
              <a:gd name="connsiteX270" fmla="*/ 1294205 w 1924370"/>
              <a:gd name="connsiteY270" fmla="*/ 351266 h 419079"/>
              <a:gd name="connsiteX271" fmla="*/ 1273831 w 1924370"/>
              <a:gd name="connsiteY271" fmla="*/ 351266 h 419079"/>
              <a:gd name="connsiteX272" fmla="*/ 1267911 w 1924370"/>
              <a:gd name="connsiteY272" fmla="*/ 283281 h 419079"/>
              <a:gd name="connsiteX273" fmla="*/ 1235865 w 1924370"/>
              <a:gd name="connsiteY273" fmla="*/ 351266 h 419079"/>
              <a:gd name="connsiteX274" fmla="*/ 1225841 w 1924370"/>
              <a:gd name="connsiteY274" fmla="*/ 351266 h 419079"/>
              <a:gd name="connsiteX275" fmla="*/ 1193962 w 1924370"/>
              <a:gd name="connsiteY275" fmla="*/ 283281 h 419079"/>
              <a:gd name="connsiteX276" fmla="*/ 1188048 w 1924370"/>
              <a:gd name="connsiteY276" fmla="*/ 351266 h 419079"/>
              <a:gd name="connsiteX277" fmla="*/ 1167668 w 1924370"/>
              <a:gd name="connsiteY277" fmla="*/ 351266 h 419079"/>
              <a:gd name="connsiteX278" fmla="*/ 1177529 w 1924370"/>
              <a:gd name="connsiteY278" fmla="*/ 236868 h 419079"/>
              <a:gd name="connsiteX279" fmla="*/ 1192648 w 1924370"/>
              <a:gd name="connsiteY279" fmla="*/ 236868 h 419079"/>
              <a:gd name="connsiteX280" fmla="*/ 1230775 w 1924370"/>
              <a:gd name="connsiteY280" fmla="*/ 315639 h 419079"/>
              <a:gd name="connsiteX281" fmla="*/ 1269064 w 1924370"/>
              <a:gd name="connsiteY281" fmla="*/ 236868 h 419079"/>
              <a:gd name="connsiteX282" fmla="*/ 1284344 w 1924370"/>
              <a:gd name="connsiteY282" fmla="*/ 236868 h 419079"/>
              <a:gd name="connsiteX283" fmla="*/ 1294205 w 1924370"/>
              <a:gd name="connsiteY283" fmla="*/ 351266 h 419079"/>
              <a:gd name="connsiteX284" fmla="*/ 1332823 w 1924370"/>
              <a:gd name="connsiteY284" fmla="*/ 236868 h 419079"/>
              <a:gd name="connsiteX285" fmla="*/ 1312448 w 1924370"/>
              <a:gd name="connsiteY285" fmla="*/ 236868 h 419079"/>
              <a:gd name="connsiteX286" fmla="*/ 1312448 w 1924370"/>
              <a:gd name="connsiteY286" fmla="*/ 351266 h 419079"/>
              <a:gd name="connsiteX287" fmla="*/ 1329537 w 1924370"/>
              <a:gd name="connsiteY287" fmla="*/ 351266 h 419079"/>
              <a:gd name="connsiteX288" fmla="*/ 1389192 w 1924370"/>
              <a:gd name="connsiteY288" fmla="*/ 272495 h 419079"/>
              <a:gd name="connsiteX289" fmla="*/ 1389192 w 1924370"/>
              <a:gd name="connsiteY289" fmla="*/ 351266 h 419079"/>
              <a:gd name="connsiteX290" fmla="*/ 1409567 w 1924370"/>
              <a:gd name="connsiteY290" fmla="*/ 351266 h 419079"/>
              <a:gd name="connsiteX291" fmla="*/ 1409567 w 1924370"/>
              <a:gd name="connsiteY291" fmla="*/ 236868 h 419079"/>
              <a:gd name="connsiteX292" fmla="*/ 1392478 w 1924370"/>
              <a:gd name="connsiteY292" fmla="*/ 236868 h 419079"/>
              <a:gd name="connsiteX293" fmla="*/ 1332823 w 1924370"/>
              <a:gd name="connsiteY293" fmla="*/ 315803 h 419079"/>
              <a:gd name="connsiteX294" fmla="*/ 1332823 w 1924370"/>
              <a:gd name="connsiteY294" fmla="*/ 236868 h 419079"/>
              <a:gd name="connsiteX295" fmla="*/ 1431003 w 1924370"/>
              <a:gd name="connsiteY295" fmla="*/ 236868 h 419079"/>
              <a:gd name="connsiteX296" fmla="*/ 1451384 w 1924370"/>
              <a:gd name="connsiteY296" fmla="*/ 236868 h 419079"/>
              <a:gd name="connsiteX297" fmla="*/ 1451384 w 1924370"/>
              <a:gd name="connsiteY297" fmla="*/ 282464 h 419079"/>
              <a:gd name="connsiteX298" fmla="*/ 1461735 w 1924370"/>
              <a:gd name="connsiteY298" fmla="*/ 282464 h 419079"/>
              <a:gd name="connsiteX299" fmla="*/ 1498214 w 1924370"/>
              <a:gd name="connsiteY299" fmla="*/ 236868 h 419079"/>
              <a:gd name="connsiteX300" fmla="*/ 1522042 w 1924370"/>
              <a:gd name="connsiteY300" fmla="*/ 236868 h 419079"/>
              <a:gd name="connsiteX301" fmla="*/ 1478329 w 1924370"/>
              <a:gd name="connsiteY301" fmla="*/ 291452 h 419079"/>
              <a:gd name="connsiteX302" fmla="*/ 1496312 w 1924370"/>
              <a:gd name="connsiteY302" fmla="*/ 310632 h 419079"/>
              <a:gd name="connsiteX303" fmla="*/ 1521223 w 1924370"/>
              <a:gd name="connsiteY303" fmla="*/ 333290 h 419079"/>
              <a:gd name="connsiteX304" fmla="*/ 1525638 w 1924370"/>
              <a:gd name="connsiteY304" fmla="*/ 332522 h 419079"/>
              <a:gd name="connsiteX305" fmla="*/ 1526480 w 1924370"/>
              <a:gd name="connsiteY305" fmla="*/ 332309 h 419079"/>
              <a:gd name="connsiteX306" fmla="*/ 1526480 w 1924370"/>
              <a:gd name="connsiteY306" fmla="*/ 351266 h 419079"/>
              <a:gd name="connsiteX307" fmla="*/ 1516785 w 1924370"/>
              <a:gd name="connsiteY307" fmla="*/ 352737 h 419079"/>
              <a:gd name="connsiteX308" fmla="*/ 1478145 w 1924370"/>
              <a:gd name="connsiteY308" fmla="*/ 320207 h 419079"/>
              <a:gd name="connsiteX309" fmla="*/ 1460750 w 1924370"/>
              <a:gd name="connsiteY309" fmla="*/ 301421 h 419079"/>
              <a:gd name="connsiteX310" fmla="*/ 1451384 w 1924370"/>
              <a:gd name="connsiteY310" fmla="*/ 301421 h 419079"/>
              <a:gd name="connsiteX311" fmla="*/ 1451384 w 1924370"/>
              <a:gd name="connsiteY311" fmla="*/ 351266 h 419079"/>
              <a:gd name="connsiteX312" fmla="*/ 1431003 w 1924370"/>
              <a:gd name="connsiteY312" fmla="*/ 351266 h 419079"/>
              <a:gd name="connsiteX313" fmla="*/ 1431003 w 1924370"/>
              <a:gd name="connsiteY313" fmla="*/ 236868 h 419079"/>
              <a:gd name="connsiteX314" fmla="*/ 1558866 w 1924370"/>
              <a:gd name="connsiteY314" fmla="*/ 236868 h 419079"/>
              <a:gd name="connsiteX315" fmla="*/ 1538486 w 1924370"/>
              <a:gd name="connsiteY315" fmla="*/ 236868 h 419079"/>
              <a:gd name="connsiteX316" fmla="*/ 1538486 w 1924370"/>
              <a:gd name="connsiteY316" fmla="*/ 351266 h 419079"/>
              <a:gd name="connsiteX317" fmla="*/ 1555581 w 1924370"/>
              <a:gd name="connsiteY317" fmla="*/ 351266 h 419079"/>
              <a:gd name="connsiteX318" fmla="*/ 1615230 w 1924370"/>
              <a:gd name="connsiteY318" fmla="*/ 272495 h 419079"/>
              <a:gd name="connsiteX319" fmla="*/ 1615230 w 1924370"/>
              <a:gd name="connsiteY319" fmla="*/ 351266 h 419079"/>
              <a:gd name="connsiteX320" fmla="*/ 1635611 w 1924370"/>
              <a:gd name="connsiteY320" fmla="*/ 351266 h 419079"/>
              <a:gd name="connsiteX321" fmla="*/ 1635611 w 1924370"/>
              <a:gd name="connsiteY321" fmla="*/ 236868 h 419079"/>
              <a:gd name="connsiteX322" fmla="*/ 1618516 w 1924370"/>
              <a:gd name="connsiteY322" fmla="*/ 236868 h 419079"/>
              <a:gd name="connsiteX323" fmla="*/ 1558866 w 1924370"/>
              <a:gd name="connsiteY323" fmla="*/ 315803 h 419079"/>
              <a:gd name="connsiteX324" fmla="*/ 1558866 w 1924370"/>
              <a:gd name="connsiteY324" fmla="*/ 236868 h 41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924370" h="419079">
                <a:moveTo>
                  <a:pt x="419780" y="251772"/>
                </a:moveTo>
                <a:cubicBezTo>
                  <a:pt x="400009" y="347260"/>
                  <a:pt x="314522" y="419079"/>
                  <a:pt x="212044" y="419079"/>
                </a:cubicBezTo>
                <a:cubicBezTo>
                  <a:pt x="109566" y="419079"/>
                  <a:pt x="24078" y="347241"/>
                  <a:pt x="4308" y="251765"/>
                </a:cubicBezTo>
                <a:cubicBezTo>
                  <a:pt x="1483" y="238125"/>
                  <a:pt x="0" y="224004"/>
                  <a:pt x="0" y="209540"/>
                </a:cubicBezTo>
                <a:cubicBezTo>
                  <a:pt x="0" y="93830"/>
                  <a:pt x="94926" y="0"/>
                  <a:pt x="212044" y="0"/>
                </a:cubicBezTo>
                <a:cubicBezTo>
                  <a:pt x="329161" y="0"/>
                  <a:pt x="424087" y="93805"/>
                  <a:pt x="424087" y="209540"/>
                </a:cubicBezTo>
                <a:cubicBezTo>
                  <a:pt x="424087" y="224006"/>
                  <a:pt x="422604" y="238131"/>
                  <a:pt x="419780" y="251772"/>
                </a:cubicBezTo>
                <a:close/>
                <a:moveTo>
                  <a:pt x="248323" y="190665"/>
                </a:moveTo>
                <a:cubicBezTo>
                  <a:pt x="262087" y="185072"/>
                  <a:pt x="270465" y="176497"/>
                  <a:pt x="275975" y="169992"/>
                </a:cubicBezTo>
                <a:cubicBezTo>
                  <a:pt x="286498" y="158067"/>
                  <a:pt x="290787" y="143455"/>
                  <a:pt x="290787" y="129607"/>
                </a:cubicBezTo>
                <a:cubicBezTo>
                  <a:pt x="290787" y="118445"/>
                  <a:pt x="287670" y="96121"/>
                  <a:pt x="267822" y="80770"/>
                </a:cubicBezTo>
                <a:cubicBezTo>
                  <a:pt x="254183" y="70372"/>
                  <a:pt x="242114" y="65370"/>
                  <a:pt x="213315" y="65370"/>
                </a:cubicBezTo>
                <a:lnTo>
                  <a:pt x="198728" y="65370"/>
                </a:lnTo>
                <a:cubicBezTo>
                  <a:pt x="198254" y="65345"/>
                  <a:pt x="197831" y="65345"/>
                  <a:pt x="197282" y="65345"/>
                </a:cubicBezTo>
                <a:lnTo>
                  <a:pt x="137115" y="65345"/>
                </a:lnTo>
                <a:lnTo>
                  <a:pt x="137115" y="345948"/>
                </a:lnTo>
                <a:lnTo>
                  <a:pt x="308790" y="345948"/>
                </a:lnTo>
                <a:lnTo>
                  <a:pt x="308790" y="292084"/>
                </a:lnTo>
                <a:cubicBezTo>
                  <a:pt x="308790" y="240537"/>
                  <a:pt x="291984" y="205893"/>
                  <a:pt x="248323" y="190665"/>
                </a:cubicBezTo>
                <a:close/>
                <a:moveTo>
                  <a:pt x="219576" y="198596"/>
                </a:moveTo>
                <a:cubicBezTo>
                  <a:pt x="255497" y="205455"/>
                  <a:pt x="269892" y="236062"/>
                  <a:pt x="269892" y="286836"/>
                </a:cubicBezTo>
                <a:lnTo>
                  <a:pt x="269892" y="330449"/>
                </a:lnTo>
                <a:lnTo>
                  <a:pt x="238948" y="330449"/>
                </a:lnTo>
                <a:lnTo>
                  <a:pt x="238948" y="236792"/>
                </a:lnTo>
                <a:lnTo>
                  <a:pt x="203217" y="236792"/>
                </a:lnTo>
                <a:lnTo>
                  <a:pt x="203217" y="330547"/>
                </a:lnTo>
                <a:lnTo>
                  <a:pt x="175839" y="330547"/>
                </a:lnTo>
                <a:lnTo>
                  <a:pt x="175839" y="79317"/>
                </a:lnTo>
                <a:lnTo>
                  <a:pt x="203965" y="79342"/>
                </a:lnTo>
                <a:cubicBezTo>
                  <a:pt x="214487" y="79342"/>
                  <a:pt x="230445" y="81657"/>
                  <a:pt x="241740" y="95505"/>
                </a:cubicBezTo>
                <a:cubicBezTo>
                  <a:pt x="247625" y="102527"/>
                  <a:pt x="251215" y="111842"/>
                  <a:pt x="252488" y="121205"/>
                </a:cubicBezTo>
                <a:lnTo>
                  <a:pt x="203217" y="121205"/>
                </a:lnTo>
                <a:lnTo>
                  <a:pt x="203217" y="135028"/>
                </a:lnTo>
                <a:lnTo>
                  <a:pt x="252886" y="135028"/>
                </a:lnTo>
                <a:cubicBezTo>
                  <a:pt x="252512" y="143948"/>
                  <a:pt x="250642" y="153952"/>
                  <a:pt x="241791" y="164572"/>
                </a:cubicBezTo>
                <a:cubicBezTo>
                  <a:pt x="234011" y="174181"/>
                  <a:pt x="221194" y="183126"/>
                  <a:pt x="203167" y="183126"/>
                </a:cubicBezTo>
                <a:lnTo>
                  <a:pt x="202842" y="183126"/>
                </a:lnTo>
                <a:lnTo>
                  <a:pt x="202842" y="197121"/>
                </a:lnTo>
                <a:cubicBezTo>
                  <a:pt x="208874" y="197121"/>
                  <a:pt x="214444" y="197616"/>
                  <a:pt x="219576" y="198596"/>
                </a:cubicBezTo>
                <a:close/>
                <a:moveTo>
                  <a:pt x="887243" y="87242"/>
                </a:moveTo>
                <a:lnTo>
                  <a:pt x="870977" y="98682"/>
                </a:lnTo>
                <a:cubicBezTo>
                  <a:pt x="864072" y="88386"/>
                  <a:pt x="852406" y="81685"/>
                  <a:pt x="838274" y="81685"/>
                </a:cubicBezTo>
                <a:cubicBezTo>
                  <a:pt x="815265" y="81685"/>
                  <a:pt x="798999" y="99335"/>
                  <a:pt x="798999" y="121561"/>
                </a:cubicBezTo>
                <a:cubicBezTo>
                  <a:pt x="798999" y="143787"/>
                  <a:pt x="815265" y="161438"/>
                  <a:pt x="838274" y="161438"/>
                </a:cubicBezTo>
                <a:cubicBezTo>
                  <a:pt x="852406" y="161438"/>
                  <a:pt x="864072" y="154737"/>
                  <a:pt x="870977" y="144441"/>
                </a:cubicBezTo>
                <a:lnTo>
                  <a:pt x="887243" y="155881"/>
                </a:lnTo>
                <a:cubicBezTo>
                  <a:pt x="876395" y="171243"/>
                  <a:pt x="858487" y="181212"/>
                  <a:pt x="838274" y="181212"/>
                </a:cubicBezTo>
                <a:cubicBezTo>
                  <a:pt x="805074" y="181212"/>
                  <a:pt x="778290" y="154574"/>
                  <a:pt x="778290" y="121561"/>
                </a:cubicBezTo>
                <a:cubicBezTo>
                  <a:pt x="778290" y="88549"/>
                  <a:pt x="805074" y="61911"/>
                  <a:pt x="838274" y="61911"/>
                </a:cubicBezTo>
                <a:cubicBezTo>
                  <a:pt x="858487" y="61911"/>
                  <a:pt x="876395" y="71880"/>
                  <a:pt x="887243" y="87242"/>
                </a:cubicBezTo>
                <a:close/>
                <a:moveTo>
                  <a:pt x="597671" y="64362"/>
                </a:moveTo>
                <a:lnTo>
                  <a:pt x="559055" y="64362"/>
                </a:lnTo>
                <a:lnTo>
                  <a:pt x="559055" y="178761"/>
                </a:lnTo>
                <a:lnTo>
                  <a:pt x="600795" y="178761"/>
                </a:lnTo>
                <a:cubicBezTo>
                  <a:pt x="620023" y="178761"/>
                  <a:pt x="634812" y="165523"/>
                  <a:pt x="634812" y="148036"/>
                </a:cubicBezTo>
                <a:cubicBezTo>
                  <a:pt x="634812" y="135126"/>
                  <a:pt x="627418" y="122542"/>
                  <a:pt x="610985" y="118783"/>
                </a:cubicBezTo>
                <a:cubicBezTo>
                  <a:pt x="621504" y="114534"/>
                  <a:pt x="628403" y="104402"/>
                  <a:pt x="628403" y="92471"/>
                </a:cubicBezTo>
                <a:cubicBezTo>
                  <a:pt x="628403" y="76782"/>
                  <a:pt x="615256" y="64362"/>
                  <a:pt x="597671" y="64362"/>
                </a:cubicBezTo>
                <a:close/>
                <a:moveTo>
                  <a:pt x="579434" y="111756"/>
                </a:moveTo>
                <a:lnTo>
                  <a:pt x="579434" y="81522"/>
                </a:lnTo>
                <a:lnTo>
                  <a:pt x="591429" y="81522"/>
                </a:lnTo>
                <a:cubicBezTo>
                  <a:pt x="601619" y="81522"/>
                  <a:pt x="608847" y="86915"/>
                  <a:pt x="608847" y="96557"/>
                </a:cubicBezTo>
                <a:cubicBezTo>
                  <a:pt x="608847" y="105545"/>
                  <a:pt x="602766" y="111756"/>
                  <a:pt x="593567" y="111756"/>
                </a:cubicBezTo>
                <a:lnTo>
                  <a:pt x="579434" y="111756"/>
                </a:lnTo>
                <a:close/>
                <a:moveTo>
                  <a:pt x="579434" y="161601"/>
                </a:moveTo>
                <a:lnTo>
                  <a:pt x="579434" y="128098"/>
                </a:lnTo>
                <a:lnTo>
                  <a:pt x="594224" y="128098"/>
                </a:lnTo>
                <a:cubicBezTo>
                  <a:pt x="605561" y="128098"/>
                  <a:pt x="614438" y="135126"/>
                  <a:pt x="614438" y="144932"/>
                </a:cubicBezTo>
                <a:cubicBezTo>
                  <a:pt x="614438" y="155718"/>
                  <a:pt x="605394" y="161601"/>
                  <a:pt x="594224" y="161601"/>
                </a:cubicBezTo>
                <a:lnTo>
                  <a:pt x="579434" y="161601"/>
                </a:lnTo>
                <a:close/>
                <a:moveTo>
                  <a:pt x="689926" y="178761"/>
                </a:moveTo>
                <a:cubicBezTo>
                  <a:pt x="711453" y="178761"/>
                  <a:pt x="726900" y="163562"/>
                  <a:pt x="726900" y="142970"/>
                </a:cubicBezTo>
                <a:cubicBezTo>
                  <a:pt x="726900" y="122378"/>
                  <a:pt x="710796" y="107180"/>
                  <a:pt x="689926" y="107180"/>
                </a:cubicBezTo>
                <a:lnTo>
                  <a:pt x="671026" y="107343"/>
                </a:lnTo>
                <a:lnTo>
                  <a:pt x="671026" y="64362"/>
                </a:lnTo>
                <a:lnTo>
                  <a:pt x="650651" y="64362"/>
                </a:lnTo>
                <a:lnTo>
                  <a:pt x="650651" y="178761"/>
                </a:lnTo>
                <a:lnTo>
                  <a:pt x="689926" y="178761"/>
                </a:lnTo>
                <a:close/>
                <a:moveTo>
                  <a:pt x="739390" y="64362"/>
                </a:moveTo>
                <a:lnTo>
                  <a:pt x="739390" y="178761"/>
                </a:lnTo>
                <a:lnTo>
                  <a:pt x="759771" y="178761"/>
                </a:lnTo>
                <a:lnTo>
                  <a:pt x="759771" y="64362"/>
                </a:lnTo>
                <a:lnTo>
                  <a:pt x="739390" y="64362"/>
                </a:lnTo>
                <a:close/>
                <a:moveTo>
                  <a:pt x="687465" y="126138"/>
                </a:moveTo>
                <a:cubicBezTo>
                  <a:pt x="698802" y="126138"/>
                  <a:pt x="706525" y="133328"/>
                  <a:pt x="706525" y="143134"/>
                </a:cubicBezTo>
                <a:cubicBezTo>
                  <a:pt x="706525" y="153920"/>
                  <a:pt x="698635" y="159967"/>
                  <a:pt x="687465" y="159967"/>
                </a:cubicBezTo>
                <a:lnTo>
                  <a:pt x="671026" y="159967"/>
                </a:lnTo>
                <a:lnTo>
                  <a:pt x="671026" y="126138"/>
                </a:lnTo>
                <a:lnTo>
                  <a:pt x="687465" y="126138"/>
                </a:lnTo>
                <a:close/>
                <a:moveTo>
                  <a:pt x="903491" y="178761"/>
                </a:moveTo>
                <a:lnTo>
                  <a:pt x="1048767" y="178761"/>
                </a:lnTo>
                <a:lnTo>
                  <a:pt x="1048767" y="64362"/>
                </a:lnTo>
                <a:lnTo>
                  <a:pt x="1028386" y="64362"/>
                </a:lnTo>
                <a:lnTo>
                  <a:pt x="1028386" y="159967"/>
                </a:lnTo>
                <a:lnTo>
                  <a:pt x="986316" y="159967"/>
                </a:lnTo>
                <a:lnTo>
                  <a:pt x="986316" y="64362"/>
                </a:lnTo>
                <a:lnTo>
                  <a:pt x="965941" y="64362"/>
                </a:lnTo>
                <a:lnTo>
                  <a:pt x="965941" y="159967"/>
                </a:lnTo>
                <a:lnTo>
                  <a:pt x="923871" y="159967"/>
                </a:lnTo>
                <a:lnTo>
                  <a:pt x="923871" y="64362"/>
                </a:lnTo>
                <a:lnTo>
                  <a:pt x="903491" y="64362"/>
                </a:lnTo>
                <a:lnTo>
                  <a:pt x="903491" y="178761"/>
                </a:lnTo>
                <a:close/>
                <a:moveTo>
                  <a:pt x="1106347" y="64362"/>
                </a:moveTo>
                <a:lnTo>
                  <a:pt x="1122618" y="64362"/>
                </a:lnTo>
                <a:lnTo>
                  <a:pt x="1167644" y="178761"/>
                </a:lnTo>
                <a:lnTo>
                  <a:pt x="1146284" y="178761"/>
                </a:lnTo>
                <a:lnTo>
                  <a:pt x="1134779" y="149181"/>
                </a:lnTo>
                <a:lnTo>
                  <a:pt x="1094024" y="149181"/>
                </a:lnTo>
                <a:lnTo>
                  <a:pt x="1082519" y="178761"/>
                </a:lnTo>
                <a:lnTo>
                  <a:pt x="1061159" y="178761"/>
                </a:lnTo>
                <a:lnTo>
                  <a:pt x="1106347" y="64362"/>
                </a:lnTo>
                <a:close/>
                <a:moveTo>
                  <a:pt x="1100433" y="131531"/>
                </a:moveTo>
                <a:lnTo>
                  <a:pt x="1128203" y="131531"/>
                </a:lnTo>
                <a:lnTo>
                  <a:pt x="1114399" y="96394"/>
                </a:lnTo>
                <a:lnTo>
                  <a:pt x="1100433" y="131531"/>
                </a:lnTo>
                <a:close/>
                <a:moveTo>
                  <a:pt x="1219369" y="64362"/>
                </a:moveTo>
                <a:cubicBezTo>
                  <a:pt x="1197841" y="64362"/>
                  <a:pt x="1180913" y="81195"/>
                  <a:pt x="1180913" y="102114"/>
                </a:cubicBezTo>
                <a:cubicBezTo>
                  <a:pt x="1180913" y="118620"/>
                  <a:pt x="1192089" y="132021"/>
                  <a:pt x="1207368" y="136270"/>
                </a:cubicBezTo>
                <a:cubicBezTo>
                  <a:pt x="1204014" y="137405"/>
                  <a:pt x="1200901" y="141677"/>
                  <a:pt x="1197512" y="146333"/>
                </a:cubicBezTo>
                <a:cubicBezTo>
                  <a:pt x="1192607" y="153074"/>
                  <a:pt x="1187115" y="160621"/>
                  <a:pt x="1179431" y="160621"/>
                </a:cubicBezTo>
                <a:cubicBezTo>
                  <a:pt x="1177956" y="160621"/>
                  <a:pt x="1176313" y="160457"/>
                  <a:pt x="1174503" y="159803"/>
                </a:cubicBezTo>
                <a:lnTo>
                  <a:pt x="1174503" y="178761"/>
                </a:lnTo>
                <a:cubicBezTo>
                  <a:pt x="1178284" y="179905"/>
                  <a:pt x="1181408" y="180232"/>
                  <a:pt x="1184527" y="180232"/>
                </a:cubicBezTo>
                <a:cubicBezTo>
                  <a:pt x="1202654" y="180232"/>
                  <a:pt x="1211247" y="164546"/>
                  <a:pt x="1217882" y="152435"/>
                </a:cubicBezTo>
                <a:cubicBezTo>
                  <a:pt x="1221288" y="146211"/>
                  <a:pt x="1224181" y="140931"/>
                  <a:pt x="1227582" y="139212"/>
                </a:cubicBezTo>
                <a:lnTo>
                  <a:pt x="1236948" y="139212"/>
                </a:lnTo>
                <a:lnTo>
                  <a:pt x="1236948" y="178761"/>
                </a:lnTo>
                <a:lnTo>
                  <a:pt x="1257329" y="178761"/>
                </a:lnTo>
                <a:lnTo>
                  <a:pt x="1257329" y="64362"/>
                </a:lnTo>
                <a:lnTo>
                  <a:pt x="1219369" y="64362"/>
                </a:lnTo>
                <a:close/>
                <a:moveTo>
                  <a:pt x="1221340" y="120418"/>
                </a:moveTo>
                <a:cubicBezTo>
                  <a:pt x="1210164" y="120418"/>
                  <a:pt x="1201288" y="112736"/>
                  <a:pt x="1201288" y="101950"/>
                </a:cubicBezTo>
                <a:cubicBezTo>
                  <a:pt x="1201288" y="91164"/>
                  <a:pt x="1210164" y="83156"/>
                  <a:pt x="1221340" y="83156"/>
                </a:cubicBezTo>
                <a:lnTo>
                  <a:pt x="1236948" y="83156"/>
                </a:lnTo>
                <a:lnTo>
                  <a:pt x="1236948" y="120418"/>
                </a:lnTo>
                <a:lnTo>
                  <a:pt x="1221340" y="120418"/>
                </a:lnTo>
                <a:close/>
                <a:moveTo>
                  <a:pt x="1463453" y="178761"/>
                </a:moveTo>
                <a:lnTo>
                  <a:pt x="1318183" y="178761"/>
                </a:lnTo>
                <a:lnTo>
                  <a:pt x="1318183" y="64362"/>
                </a:lnTo>
                <a:lnTo>
                  <a:pt x="1338563" y="64362"/>
                </a:lnTo>
                <a:lnTo>
                  <a:pt x="1338563" y="159967"/>
                </a:lnTo>
                <a:lnTo>
                  <a:pt x="1380633" y="159967"/>
                </a:lnTo>
                <a:lnTo>
                  <a:pt x="1380633" y="64362"/>
                </a:lnTo>
                <a:lnTo>
                  <a:pt x="1401008" y="64362"/>
                </a:lnTo>
                <a:lnTo>
                  <a:pt x="1401008" y="159967"/>
                </a:lnTo>
                <a:lnTo>
                  <a:pt x="1443078" y="159967"/>
                </a:lnTo>
                <a:lnTo>
                  <a:pt x="1443078" y="64362"/>
                </a:lnTo>
                <a:lnTo>
                  <a:pt x="1463453" y="64362"/>
                </a:lnTo>
                <a:lnTo>
                  <a:pt x="1463453" y="178761"/>
                </a:lnTo>
                <a:close/>
                <a:moveTo>
                  <a:pt x="1505263" y="64362"/>
                </a:moveTo>
                <a:lnTo>
                  <a:pt x="1484888" y="64362"/>
                </a:lnTo>
                <a:lnTo>
                  <a:pt x="1484888" y="178761"/>
                </a:lnTo>
                <a:lnTo>
                  <a:pt x="1505263" y="178761"/>
                </a:lnTo>
                <a:lnTo>
                  <a:pt x="1505263" y="128916"/>
                </a:lnTo>
                <a:lnTo>
                  <a:pt x="1514629" y="128916"/>
                </a:lnTo>
                <a:cubicBezTo>
                  <a:pt x="1520756" y="129247"/>
                  <a:pt x="1525932" y="137727"/>
                  <a:pt x="1532024" y="147701"/>
                </a:cubicBezTo>
                <a:cubicBezTo>
                  <a:pt x="1540976" y="162354"/>
                  <a:pt x="1551898" y="180232"/>
                  <a:pt x="1570671" y="180232"/>
                </a:cubicBezTo>
                <a:cubicBezTo>
                  <a:pt x="1573789" y="180232"/>
                  <a:pt x="1577080" y="179578"/>
                  <a:pt x="1580365" y="178761"/>
                </a:cubicBezTo>
                <a:lnTo>
                  <a:pt x="1580365" y="159803"/>
                </a:lnTo>
                <a:cubicBezTo>
                  <a:pt x="1580077" y="159875"/>
                  <a:pt x="1579795" y="159946"/>
                  <a:pt x="1579524" y="160016"/>
                </a:cubicBezTo>
                <a:cubicBezTo>
                  <a:pt x="1577916" y="160426"/>
                  <a:pt x="1576509" y="160784"/>
                  <a:pt x="1575109" y="160784"/>
                </a:cubicBezTo>
                <a:cubicBezTo>
                  <a:pt x="1564209" y="160784"/>
                  <a:pt x="1557016" y="149152"/>
                  <a:pt x="1550192" y="138126"/>
                </a:cubicBezTo>
                <a:cubicBezTo>
                  <a:pt x="1544566" y="129032"/>
                  <a:pt x="1539195" y="120350"/>
                  <a:pt x="1532215" y="118947"/>
                </a:cubicBezTo>
                <a:lnTo>
                  <a:pt x="1575927" y="64362"/>
                </a:lnTo>
                <a:lnTo>
                  <a:pt x="1552100" y="64362"/>
                </a:lnTo>
                <a:lnTo>
                  <a:pt x="1515615" y="109958"/>
                </a:lnTo>
                <a:lnTo>
                  <a:pt x="1505263" y="109958"/>
                </a:lnTo>
                <a:lnTo>
                  <a:pt x="1505263" y="64362"/>
                </a:lnTo>
                <a:close/>
                <a:moveTo>
                  <a:pt x="1583316" y="121561"/>
                </a:moveTo>
                <a:cubicBezTo>
                  <a:pt x="1583316" y="88549"/>
                  <a:pt x="1609282" y="61911"/>
                  <a:pt x="1642481" y="61911"/>
                </a:cubicBezTo>
                <a:cubicBezTo>
                  <a:pt x="1675508" y="61911"/>
                  <a:pt x="1701802" y="88549"/>
                  <a:pt x="1701802" y="121561"/>
                </a:cubicBezTo>
                <a:cubicBezTo>
                  <a:pt x="1701802" y="154574"/>
                  <a:pt x="1675508" y="181212"/>
                  <a:pt x="1642481" y="181212"/>
                </a:cubicBezTo>
                <a:cubicBezTo>
                  <a:pt x="1609282" y="181212"/>
                  <a:pt x="1583316" y="154574"/>
                  <a:pt x="1583316" y="121561"/>
                </a:cubicBezTo>
                <a:close/>
                <a:moveTo>
                  <a:pt x="1604026" y="121561"/>
                </a:moveTo>
                <a:cubicBezTo>
                  <a:pt x="1604026" y="143787"/>
                  <a:pt x="1619472" y="161438"/>
                  <a:pt x="1642481" y="161438"/>
                </a:cubicBezTo>
                <a:cubicBezTo>
                  <a:pt x="1665652" y="161438"/>
                  <a:pt x="1681099" y="143787"/>
                  <a:pt x="1681099" y="121561"/>
                </a:cubicBezTo>
                <a:cubicBezTo>
                  <a:pt x="1681099" y="99335"/>
                  <a:pt x="1665652" y="81685"/>
                  <a:pt x="1642481" y="81685"/>
                </a:cubicBezTo>
                <a:cubicBezTo>
                  <a:pt x="1619472" y="81685"/>
                  <a:pt x="1604026" y="99335"/>
                  <a:pt x="1604026" y="121561"/>
                </a:cubicBezTo>
                <a:close/>
                <a:moveTo>
                  <a:pt x="1785417" y="178761"/>
                </a:moveTo>
                <a:lnTo>
                  <a:pt x="1805625" y="178761"/>
                </a:lnTo>
                <a:lnTo>
                  <a:pt x="1805625" y="64362"/>
                </a:lnTo>
                <a:lnTo>
                  <a:pt x="1728886" y="64362"/>
                </a:lnTo>
                <a:cubicBezTo>
                  <a:pt x="1728886" y="144605"/>
                  <a:pt x="1720667" y="160784"/>
                  <a:pt x="1705053" y="160784"/>
                </a:cubicBezTo>
                <a:cubicBezTo>
                  <a:pt x="1703295" y="160784"/>
                  <a:pt x="1702304" y="160496"/>
                  <a:pt x="1700828" y="160067"/>
                </a:cubicBezTo>
                <a:cubicBezTo>
                  <a:pt x="1700373" y="159936"/>
                  <a:pt x="1699877" y="159793"/>
                  <a:pt x="1699301" y="159640"/>
                </a:cubicBezTo>
                <a:lnTo>
                  <a:pt x="1699301" y="178761"/>
                </a:lnTo>
                <a:cubicBezTo>
                  <a:pt x="1703577" y="179741"/>
                  <a:pt x="1706373" y="180232"/>
                  <a:pt x="1709987" y="180232"/>
                </a:cubicBezTo>
                <a:cubicBezTo>
                  <a:pt x="1734967" y="180232"/>
                  <a:pt x="1746961" y="156861"/>
                  <a:pt x="1746961" y="82829"/>
                </a:cubicBezTo>
                <a:lnTo>
                  <a:pt x="1785417" y="82829"/>
                </a:lnTo>
                <a:lnTo>
                  <a:pt x="1785417" y="178761"/>
                </a:lnTo>
                <a:close/>
                <a:moveTo>
                  <a:pt x="1863073" y="64362"/>
                </a:moveTo>
                <a:lnTo>
                  <a:pt x="1879344" y="64362"/>
                </a:lnTo>
                <a:lnTo>
                  <a:pt x="1924370" y="178761"/>
                </a:lnTo>
                <a:lnTo>
                  <a:pt x="1903004" y="178761"/>
                </a:lnTo>
                <a:lnTo>
                  <a:pt x="1891500" y="149181"/>
                </a:lnTo>
                <a:lnTo>
                  <a:pt x="1850750" y="149181"/>
                </a:lnTo>
                <a:lnTo>
                  <a:pt x="1839245" y="178761"/>
                </a:lnTo>
                <a:lnTo>
                  <a:pt x="1817879" y="178761"/>
                </a:lnTo>
                <a:lnTo>
                  <a:pt x="1863073" y="64362"/>
                </a:lnTo>
                <a:close/>
                <a:moveTo>
                  <a:pt x="1857159" y="131531"/>
                </a:moveTo>
                <a:lnTo>
                  <a:pt x="1884929" y="131531"/>
                </a:lnTo>
                <a:lnTo>
                  <a:pt x="1871125" y="96394"/>
                </a:lnTo>
                <a:lnTo>
                  <a:pt x="1857159" y="131531"/>
                </a:lnTo>
                <a:close/>
                <a:moveTo>
                  <a:pt x="592086" y="283281"/>
                </a:moveTo>
                <a:lnTo>
                  <a:pt x="592086" y="300604"/>
                </a:lnTo>
                <a:lnTo>
                  <a:pt x="641879" y="300604"/>
                </a:lnTo>
                <a:cubicBezTo>
                  <a:pt x="639412" y="319562"/>
                  <a:pt x="624132" y="333943"/>
                  <a:pt x="603423" y="333943"/>
                </a:cubicBezTo>
                <a:cubicBezTo>
                  <a:pt x="589290" y="333943"/>
                  <a:pt x="577624" y="327243"/>
                  <a:pt x="570722" y="316947"/>
                </a:cubicBezTo>
                <a:lnTo>
                  <a:pt x="554453" y="328387"/>
                </a:lnTo>
                <a:cubicBezTo>
                  <a:pt x="565299" y="343749"/>
                  <a:pt x="583209" y="353718"/>
                  <a:pt x="603423" y="353718"/>
                </a:cubicBezTo>
                <a:cubicBezTo>
                  <a:pt x="636622" y="353718"/>
                  <a:pt x="663407" y="327079"/>
                  <a:pt x="663407" y="294067"/>
                </a:cubicBezTo>
                <a:cubicBezTo>
                  <a:pt x="663407" y="261055"/>
                  <a:pt x="636622" y="234416"/>
                  <a:pt x="603423" y="234416"/>
                </a:cubicBezTo>
                <a:cubicBezTo>
                  <a:pt x="583209" y="234416"/>
                  <a:pt x="565299" y="244385"/>
                  <a:pt x="554453" y="259748"/>
                </a:cubicBezTo>
                <a:lnTo>
                  <a:pt x="570722" y="271187"/>
                </a:lnTo>
                <a:cubicBezTo>
                  <a:pt x="577624" y="260892"/>
                  <a:pt x="589290" y="254191"/>
                  <a:pt x="603423" y="254191"/>
                </a:cubicBezTo>
                <a:cubicBezTo>
                  <a:pt x="622322" y="254191"/>
                  <a:pt x="636951" y="266612"/>
                  <a:pt x="640893" y="283281"/>
                </a:cubicBezTo>
                <a:lnTo>
                  <a:pt x="592086" y="283281"/>
                </a:lnTo>
                <a:close/>
                <a:moveTo>
                  <a:pt x="681943" y="236868"/>
                </a:moveTo>
                <a:lnTo>
                  <a:pt x="702324" y="236868"/>
                </a:lnTo>
                <a:lnTo>
                  <a:pt x="702324" y="282464"/>
                </a:lnTo>
                <a:lnTo>
                  <a:pt x="712675" y="282464"/>
                </a:lnTo>
                <a:lnTo>
                  <a:pt x="749160" y="236868"/>
                </a:lnTo>
                <a:lnTo>
                  <a:pt x="772987" y="236868"/>
                </a:lnTo>
                <a:lnTo>
                  <a:pt x="729275" y="291452"/>
                </a:lnTo>
                <a:cubicBezTo>
                  <a:pt x="736255" y="292856"/>
                  <a:pt x="741627" y="301538"/>
                  <a:pt x="747252" y="310632"/>
                </a:cubicBezTo>
                <a:cubicBezTo>
                  <a:pt x="754071" y="321657"/>
                  <a:pt x="761270" y="333290"/>
                  <a:pt x="772163" y="333290"/>
                </a:cubicBezTo>
                <a:cubicBezTo>
                  <a:pt x="773570" y="333290"/>
                  <a:pt x="774970" y="332932"/>
                  <a:pt x="776578" y="332522"/>
                </a:cubicBezTo>
                <a:lnTo>
                  <a:pt x="776982" y="332419"/>
                </a:lnTo>
                <a:lnTo>
                  <a:pt x="777426" y="332309"/>
                </a:lnTo>
                <a:lnTo>
                  <a:pt x="777426" y="351266"/>
                </a:lnTo>
                <a:cubicBezTo>
                  <a:pt x="774134" y="352084"/>
                  <a:pt x="770849" y="352737"/>
                  <a:pt x="767725" y="352737"/>
                </a:cubicBezTo>
                <a:cubicBezTo>
                  <a:pt x="748952" y="352737"/>
                  <a:pt x="738036" y="334860"/>
                  <a:pt x="729085" y="320207"/>
                </a:cubicBezTo>
                <a:cubicBezTo>
                  <a:pt x="722992" y="310232"/>
                  <a:pt x="717811" y="301752"/>
                  <a:pt x="711690" y="301421"/>
                </a:cubicBezTo>
                <a:lnTo>
                  <a:pt x="702324" y="301421"/>
                </a:lnTo>
                <a:lnTo>
                  <a:pt x="702324" y="351266"/>
                </a:lnTo>
                <a:lnTo>
                  <a:pt x="681943" y="351266"/>
                </a:lnTo>
                <a:lnTo>
                  <a:pt x="681943" y="236868"/>
                </a:lnTo>
                <a:close/>
                <a:moveTo>
                  <a:pt x="839536" y="234416"/>
                </a:moveTo>
                <a:cubicBezTo>
                  <a:pt x="806342" y="234416"/>
                  <a:pt x="780377" y="261055"/>
                  <a:pt x="780377" y="294067"/>
                </a:cubicBezTo>
                <a:cubicBezTo>
                  <a:pt x="780377" y="327079"/>
                  <a:pt x="806342" y="353718"/>
                  <a:pt x="839536" y="353718"/>
                </a:cubicBezTo>
                <a:cubicBezTo>
                  <a:pt x="872568" y="353718"/>
                  <a:pt x="898862" y="327079"/>
                  <a:pt x="898862" y="294067"/>
                </a:cubicBezTo>
                <a:cubicBezTo>
                  <a:pt x="898862" y="261055"/>
                  <a:pt x="872568" y="234416"/>
                  <a:pt x="839536" y="234416"/>
                </a:cubicBezTo>
                <a:close/>
                <a:moveTo>
                  <a:pt x="839536" y="333943"/>
                </a:moveTo>
                <a:cubicBezTo>
                  <a:pt x="816533" y="333943"/>
                  <a:pt x="801080" y="316293"/>
                  <a:pt x="801080" y="294067"/>
                </a:cubicBezTo>
                <a:cubicBezTo>
                  <a:pt x="801080" y="271841"/>
                  <a:pt x="816533" y="254191"/>
                  <a:pt x="839536" y="254191"/>
                </a:cubicBezTo>
                <a:cubicBezTo>
                  <a:pt x="862706" y="254191"/>
                  <a:pt x="878153" y="271841"/>
                  <a:pt x="878153" y="294067"/>
                </a:cubicBezTo>
                <a:cubicBezTo>
                  <a:pt x="878153" y="316293"/>
                  <a:pt x="862706" y="333943"/>
                  <a:pt x="839536" y="333943"/>
                </a:cubicBezTo>
                <a:close/>
                <a:moveTo>
                  <a:pt x="917456" y="236868"/>
                </a:moveTo>
                <a:lnTo>
                  <a:pt x="937831" y="236868"/>
                </a:lnTo>
                <a:lnTo>
                  <a:pt x="937831" y="282464"/>
                </a:lnTo>
                <a:lnTo>
                  <a:pt x="997486" y="282464"/>
                </a:lnTo>
                <a:lnTo>
                  <a:pt x="997486" y="236868"/>
                </a:lnTo>
                <a:lnTo>
                  <a:pt x="1017861" y="236868"/>
                </a:lnTo>
                <a:lnTo>
                  <a:pt x="1017861" y="351266"/>
                </a:lnTo>
                <a:lnTo>
                  <a:pt x="997486" y="351266"/>
                </a:lnTo>
                <a:lnTo>
                  <a:pt x="997486" y="301421"/>
                </a:lnTo>
                <a:lnTo>
                  <a:pt x="937831" y="301421"/>
                </a:lnTo>
                <a:lnTo>
                  <a:pt x="937831" y="351266"/>
                </a:lnTo>
                <a:lnTo>
                  <a:pt x="917456" y="351266"/>
                </a:lnTo>
                <a:lnTo>
                  <a:pt x="917456" y="236868"/>
                </a:lnTo>
                <a:close/>
                <a:moveTo>
                  <a:pt x="1095592" y="234416"/>
                </a:moveTo>
                <a:cubicBezTo>
                  <a:pt x="1062392" y="234416"/>
                  <a:pt x="1036426" y="261055"/>
                  <a:pt x="1036426" y="294067"/>
                </a:cubicBezTo>
                <a:cubicBezTo>
                  <a:pt x="1036426" y="327079"/>
                  <a:pt x="1062392" y="353718"/>
                  <a:pt x="1095592" y="353718"/>
                </a:cubicBezTo>
                <a:cubicBezTo>
                  <a:pt x="1128618" y="353718"/>
                  <a:pt x="1154912" y="327079"/>
                  <a:pt x="1154912" y="294067"/>
                </a:cubicBezTo>
                <a:cubicBezTo>
                  <a:pt x="1154912" y="261055"/>
                  <a:pt x="1128618" y="234416"/>
                  <a:pt x="1095592" y="234416"/>
                </a:cubicBezTo>
                <a:close/>
                <a:moveTo>
                  <a:pt x="1095592" y="333943"/>
                </a:moveTo>
                <a:cubicBezTo>
                  <a:pt x="1072583" y="333943"/>
                  <a:pt x="1057136" y="316293"/>
                  <a:pt x="1057136" y="294067"/>
                </a:cubicBezTo>
                <a:cubicBezTo>
                  <a:pt x="1057136" y="271841"/>
                  <a:pt x="1072583" y="254191"/>
                  <a:pt x="1095592" y="254191"/>
                </a:cubicBezTo>
                <a:cubicBezTo>
                  <a:pt x="1118762" y="254191"/>
                  <a:pt x="1134209" y="271841"/>
                  <a:pt x="1134209" y="294067"/>
                </a:cubicBezTo>
                <a:cubicBezTo>
                  <a:pt x="1134209" y="316293"/>
                  <a:pt x="1118762" y="333943"/>
                  <a:pt x="1095592" y="333943"/>
                </a:cubicBezTo>
                <a:close/>
                <a:moveTo>
                  <a:pt x="1294205" y="351266"/>
                </a:moveTo>
                <a:lnTo>
                  <a:pt x="1273831" y="351266"/>
                </a:lnTo>
                <a:lnTo>
                  <a:pt x="1267911" y="283281"/>
                </a:lnTo>
                <a:lnTo>
                  <a:pt x="1235865" y="351266"/>
                </a:lnTo>
                <a:lnTo>
                  <a:pt x="1225841" y="351266"/>
                </a:lnTo>
                <a:lnTo>
                  <a:pt x="1193962" y="283281"/>
                </a:lnTo>
                <a:lnTo>
                  <a:pt x="1188048" y="351266"/>
                </a:lnTo>
                <a:lnTo>
                  <a:pt x="1167668" y="351266"/>
                </a:lnTo>
                <a:lnTo>
                  <a:pt x="1177529" y="236868"/>
                </a:lnTo>
                <a:lnTo>
                  <a:pt x="1192648" y="236868"/>
                </a:lnTo>
                <a:lnTo>
                  <a:pt x="1230775" y="315639"/>
                </a:lnTo>
                <a:lnTo>
                  <a:pt x="1269064" y="236868"/>
                </a:lnTo>
                <a:lnTo>
                  <a:pt x="1284344" y="236868"/>
                </a:lnTo>
                <a:lnTo>
                  <a:pt x="1294205" y="351266"/>
                </a:lnTo>
                <a:close/>
                <a:moveTo>
                  <a:pt x="1332823" y="236868"/>
                </a:moveTo>
                <a:lnTo>
                  <a:pt x="1312448" y="236868"/>
                </a:lnTo>
                <a:lnTo>
                  <a:pt x="1312448" y="351266"/>
                </a:lnTo>
                <a:lnTo>
                  <a:pt x="1329537" y="351266"/>
                </a:lnTo>
                <a:lnTo>
                  <a:pt x="1389192" y="272495"/>
                </a:lnTo>
                <a:lnTo>
                  <a:pt x="1389192" y="351266"/>
                </a:lnTo>
                <a:lnTo>
                  <a:pt x="1409567" y="351266"/>
                </a:lnTo>
                <a:lnTo>
                  <a:pt x="1409567" y="236868"/>
                </a:lnTo>
                <a:lnTo>
                  <a:pt x="1392478" y="236868"/>
                </a:lnTo>
                <a:lnTo>
                  <a:pt x="1332823" y="315803"/>
                </a:lnTo>
                <a:lnTo>
                  <a:pt x="1332823" y="236868"/>
                </a:lnTo>
                <a:close/>
                <a:moveTo>
                  <a:pt x="1431003" y="236868"/>
                </a:moveTo>
                <a:lnTo>
                  <a:pt x="1451384" y="236868"/>
                </a:lnTo>
                <a:lnTo>
                  <a:pt x="1451384" y="282464"/>
                </a:lnTo>
                <a:lnTo>
                  <a:pt x="1461735" y="282464"/>
                </a:lnTo>
                <a:lnTo>
                  <a:pt x="1498214" y="236868"/>
                </a:lnTo>
                <a:lnTo>
                  <a:pt x="1522042" y="236868"/>
                </a:lnTo>
                <a:lnTo>
                  <a:pt x="1478329" y="291452"/>
                </a:lnTo>
                <a:cubicBezTo>
                  <a:pt x="1485315" y="292856"/>
                  <a:pt x="1490687" y="301538"/>
                  <a:pt x="1496312" y="310632"/>
                </a:cubicBezTo>
                <a:cubicBezTo>
                  <a:pt x="1503131" y="321658"/>
                  <a:pt x="1510324" y="333290"/>
                  <a:pt x="1521223" y="333290"/>
                </a:cubicBezTo>
                <a:cubicBezTo>
                  <a:pt x="1522624" y="333290"/>
                  <a:pt x="1524030" y="332932"/>
                  <a:pt x="1525638" y="332522"/>
                </a:cubicBezTo>
                <a:cubicBezTo>
                  <a:pt x="1525915" y="332452"/>
                  <a:pt x="1526192" y="332380"/>
                  <a:pt x="1526480" y="332309"/>
                </a:cubicBezTo>
                <a:lnTo>
                  <a:pt x="1526480" y="351266"/>
                </a:lnTo>
                <a:cubicBezTo>
                  <a:pt x="1523194" y="352084"/>
                  <a:pt x="1519909" y="352737"/>
                  <a:pt x="1516785" y="352737"/>
                </a:cubicBezTo>
                <a:cubicBezTo>
                  <a:pt x="1498012" y="352737"/>
                  <a:pt x="1487096" y="334860"/>
                  <a:pt x="1478145" y="320207"/>
                </a:cubicBezTo>
                <a:cubicBezTo>
                  <a:pt x="1472052" y="310232"/>
                  <a:pt x="1466871" y="301752"/>
                  <a:pt x="1460750" y="301421"/>
                </a:cubicBezTo>
                <a:lnTo>
                  <a:pt x="1451384" y="301421"/>
                </a:lnTo>
                <a:lnTo>
                  <a:pt x="1451384" y="351266"/>
                </a:lnTo>
                <a:lnTo>
                  <a:pt x="1431003" y="351266"/>
                </a:lnTo>
                <a:lnTo>
                  <a:pt x="1431003" y="236868"/>
                </a:lnTo>
                <a:close/>
                <a:moveTo>
                  <a:pt x="1558866" y="236868"/>
                </a:moveTo>
                <a:lnTo>
                  <a:pt x="1538486" y="236868"/>
                </a:lnTo>
                <a:lnTo>
                  <a:pt x="1538486" y="351266"/>
                </a:lnTo>
                <a:lnTo>
                  <a:pt x="1555581" y="351266"/>
                </a:lnTo>
                <a:lnTo>
                  <a:pt x="1615230" y="272495"/>
                </a:lnTo>
                <a:lnTo>
                  <a:pt x="1615230" y="351266"/>
                </a:lnTo>
                <a:lnTo>
                  <a:pt x="1635611" y="351266"/>
                </a:lnTo>
                <a:lnTo>
                  <a:pt x="1635611" y="236868"/>
                </a:lnTo>
                <a:lnTo>
                  <a:pt x="1618516" y="236868"/>
                </a:lnTo>
                <a:lnTo>
                  <a:pt x="1558866" y="315803"/>
                </a:lnTo>
                <a:lnTo>
                  <a:pt x="1558866" y="236868"/>
                </a:lnTo>
                <a:close/>
              </a:path>
            </a:pathLst>
          </a:custGeom>
          <a:solidFill>
            <a:srgbClr val="102D69"/>
          </a:solidFill>
          <a:ln w="5743" cap="flat">
            <a:noFill/>
            <a:prstDash val="solid"/>
            <a:miter/>
          </a:ln>
        </p:spPr>
        <p:txBody>
          <a:bodyPr rtlCol="0" anchor="ctr"/>
          <a:lstStyle/>
          <a:p>
            <a:endParaRPr lang="ru-RU"/>
          </a:p>
        </p:txBody>
      </p:sp>
      <p:pic>
        <p:nvPicPr>
          <p:cNvPr id="14" name="Рисунок 13">
            <a:extLst>
              <a:ext uri="{FF2B5EF4-FFF2-40B4-BE49-F238E27FC236}">
                <a16:creationId xmlns:a16="http://schemas.microsoft.com/office/drawing/2014/main" id="{AEF0ECBB-3057-4652-93C7-34E56D139DB6}"/>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9440" y="459740"/>
            <a:ext cx="1153478" cy="225541"/>
          </a:xfrm>
          <a:prstGeom prst="rect">
            <a:avLst/>
          </a:prstGeom>
        </p:spPr>
      </p:pic>
      <p:pic>
        <p:nvPicPr>
          <p:cNvPr id="16" name="Рисунок 15">
            <a:extLst>
              <a:ext uri="{FF2B5EF4-FFF2-40B4-BE49-F238E27FC236}">
                <a16:creationId xmlns:a16="http://schemas.microsoft.com/office/drawing/2014/main" id="{3A2EE65D-3F42-4913-A192-F7FD4A3AC09F}"/>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938" y="6184900"/>
            <a:ext cx="1294159" cy="372071"/>
          </a:xfrm>
          <a:prstGeom prst="rect">
            <a:avLst/>
          </a:prstGeom>
        </p:spPr>
      </p:pic>
      <p:sp>
        <p:nvSpPr>
          <p:cNvPr id="29" name="Текст 28">
            <a:extLst>
              <a:ext uri="{FF2B5EF4-FFF2-40B4-BE49-F238E27FC236}">
                <a16:creationId xmlns:a16="http://schemas.microsoft.com/office/drawing/2014/main" id="{FFBE0272-1503-4D23-BFC6-004328A3E152}"/>
              </a:ext>
            </a:extLst>
          </p:cNvPr>
          <p:cNvSpPr>
            <a:spLocks noGrp="1"/>
          </p:cNvSpPr>
          <p:nvPr>
            <p:ph type="body" sz="quarter" idx="10" hasCustomPrompt="1"/>
          </p:nvPr>
        </p:nvSpPr>
        <p:spPr>
          <a:xfrm>
            <a:off x="515938" y="1636395"/>
            <a:ext cx="7586662" cy="2082800"/>
          </a:xfrm>
        </p:spPr>
        <p:txBody>
          <a:bodyPr>
            <a:normAutofit/>
          </a:bodyPr>
          <a:lstStyle>
            <a:lvl1pPr marL="0" indent="0">
              <a:buNone/>
              <a:defRPr sz="4400"/>
            </a:lvl1pPr>
          </a:lstStyle>
          <a:p>
            <a:pPr lvl="0"/>
            <a:r>
              <a:rPr lang="ru-RU" dirty="0">
                <a:effectLst/>
              </a:rPr>
              <a:t>Название презентации может быть набрано в две или три строки 4</a:t>
            </a:r>
            <a:r>
              <a:rPr lang="en-US" dirty="0">
                <a:effectLst/>
              </a:rPr>
              <a:t>4</a:t>
            </a:r>
            <a:r>
              <a:rPr lang="ru-RU" dirty="0">
                <a:effectLst/>
              </a:rPr>
              <a:t> </a:t>
            </a:r>
            <a:r>
              <a:rPr lang="ru-RU" dirty="0" err="1">
                <a:effectLst/>
              </a:rPr>
              <a:t>pt</a:t>
            </a:r>
            <a:endParaRPr lang="ru-RU" dirty="0"/>
          </a:p>
        </p:txBody>
      </p:sp>
    </p:spTree>
    <p:extLst>
      <p:ext uri="{BB962C8B-B14F-4D97-AF65-F5344CB8AC3E}">
        <p14:creationId xmlns:p14="http://schemas.microsoft.com/office/powerpoint/2010/main" val="21289438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аблица 2">
    <p:spTree>
      <p:nvGrpSpPr>
        <p:cNvPr id="1" name=""/>
        <p:cNvGrpSpPr/>
        <p:nvPr/>
      </p:nvGrpSpPr>
      <p:grpSpPr>
        <a:xfrm>
          <a:off x="0" y="0"/>
          <a:ext cx="0" cy="0"/>
          <a:chOff x="0" y="0"/>
          <a:chExt cx="0" cy="0"/>
        </a:xfrm>
      </p:grpSpPr>
      <p:sp>
        <p:nvSpPr>
          <p:cNvPr id="13" name="Таблица 18">
            <a:extLst>
              <a:ext uri="{FF2B5EF4-FFF2-40B4-BE49-F238E27FC236}">
                <a16:creationId xmlns:a16="http://schemas.microsoft.com/office/drawing/2014/main" id="{042A1D81-11CC-4736-817F-FD249FD947A2}"/>
              </a:ext>
            </a:extLst>
          </p:cNvPr>
          <p:cNvSpPr>
            <a:spLocks noGrp="1"/>
          </p:cNvSpPr>
          <p:nvPr>
            <p:ph type="tbl" sz="quarter" idx="19" hasCustomPrompt="1"/>
          </p:nvPr>
        </p:nvSpPr>
        <p:spPr>
          <a:xfrm>
            <a:off x="515938" y="2265764"/>
            <a:ext cx="11196637" cy="3519576"/>
          </a:xfrm>
        </p:spPr>
        <p:txBody>
          <a:bodyPr/>
          <a:lstStyle>
            <a:lvl1pPr marL="0" indent="0">
              <a:buNone/>
              <a:defRPr/>
            </a:lvl1pPr>
          </a:lstStyle>
          <a:p>
            <a:r>
              <a:rPr lang="ru-RU"/>
              <a:t>Таблица</a:t>
            </a:r>
          </a:p>
        </p:txBody>
      </p:sp>
      <p:sp>
        <p:nvSpPr>
          <p:cNvPr id="14" name="Текст 12">
            <a:extLst>
              <a:ext uri="{FF2B5EF4-FFF2-40B4-BE49-F238E27FC236}">
                <a16:creationId xmlns:a16="http://schemas.microsoft.com/office/drawing/2014/main" id="{A2D3C880-29C2-4A49-82C6-6E2AD7032A89}"/>
              </a:ext>
            </a:extLst>
          </p:cNvPr>
          <p:cNvSpPr>
            <a:spLocks noGrp="1"/>
          </p:cNvSpPr>
          <p:nvPr>
            <p:ph type="body" sz="quarter" idx="21" hasCustomPrompt="1"/>
          </p:nvPr>
        </p:nvSpPr>
        <p:spPr>
          <a:xfrm>
            <a:off x="515937" y="1336082"/>
            <a:ext cx="11196637" cy="733425"/>
          </a:xfrm>
        </p:spPr>
        <p:txBody>
          <a:bodyPr/>
          <a:lstStyle>
            <a:lvl1pPr marL="0" indent="0">
              <a:buNone/>
              <a:defRPr sz="1800"/>
            </a:lvl1pPr>
          </a:lstStyle>
          <a:p>
            <a:pPr lvl="0"/>
            <a:r>
              <a:rPr lang="ru-RU" dirty="0"/>
              <a:t>Название таблицы. Обратите внимание, что название графика набирается меньшим кеглем, чем заголовок (18 </a:t>
            </a:r>
            <a:r>
              <a:rPr lang="ru-RU" dirty="0" err="1"/>
              <a:t>pt</a:t>
            </a:r>
            <a:r>
              <a:rPr lang="ru-RU" dirty="0"/>
              <a:t>)</a:t>
            </a:r>
          </a:p>
        </p:txBody>
      </p:sp>
      <p:pic>
        <p:nvPicPr>
          <p:cNvPr id="15" name="Рисунок 14">
            <a:extLst>
              <a:ext uri="{FF2B5EF4-FFF2-40B4-BE49-F238E27FC236}">
                <a16:creationId xmlns:a16="http://schemas.microsoft.com/office/drawing/2014/main" id="{16966978-3205-40DF-9666-F4D4B19697B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875" y="6027771"/>
            <a:ext cx="461929" cy="461929"/>
          </a:xfrm>
          <a:prstGeom prst="rect">
            <a:avLst/>
          </a:prstGeom>
        </p:spPr>
      </p:pic>
    </p:spTree>
    <p:extLst>
      <p:ext uri="{BB962C8B-B14F-4D97-AF65-F5344CB8AC3E}">
        <p14:creationId xmlns:p14="http://schemas.microsoft.com/office/powerpoint/2010/main" val="207911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216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последний слайд ">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8048C9FB-C68F-4F2C-9C36-3F60F60AE0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40571" y="2870676"/>
            <a:ext cx="5710857" cy="1116648"/>
          </a:xfrm>
          <a:prstGeom prst="rect">
            <a:avLst/>
          </a:prstGeom>
        </p:spPr>
      </p:pic>
    </p:spTree>
    <p:extLst>
      <p:ext uri="{BB962C8B-B14F-4D97-AF65-F5344CB8AC3E}">
        <p14:creationId xmlns:p14="http://schemas.microsoft.com/office/powerpoint/2010/main" val="452314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
        <p:cNvGrpSpPr/>
        <p:nvPr/>
      </p:nvGrpSpPr>
      <p:grpSpPr>
        <a:xfrm>
          <a:off x="0" y="0"/>
          <a:ext cx="0" cy="0"/>
          <a:chOff x="0" y="0"/>
          <a:chExt cx="0" cy="0"/>
        </a:xfrm>
      </p:grpSpPr>
      <p:sp>
        <p:nvSpPr>
          <p:cNvPr id="12" name="Google Shape;12;p13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136"/>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4" name="Google Shape;14;p13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RU" smtClean="0"/>
              <a:pPr/>
              <a:t>‹#›</a:t>
            </a:fld>
            <a:endParaRPr lang="ru-RU"/>
          </a:p>
        </p:txBody>
      </p:sp>
    </p:spTree>
    <p:extLst>
      <p:ext uri="{BB962C8B-B14F-4D97-AF65-F5344CB8AC3E}">
        <p14:creationId xmlns:p14="http://schemas.microsoft.com/office/powerpoint/2010/main" val="3127782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1709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рисунок и подпись ">
    <p:bg>
      <p:bgRef idx="1001">
        <a:schemeClr val="bg2"/>
      </p:bgRef>
    </p:bg>
    <p:spTree>
      <p:nvGrpSpPr>
        <p:cNvPr id="1" name=""/>
        <p:cNvGrpSpPr/>
        <p:nvPr/>
      </p:nvGrpSpPr>
      <p:grpSpPr>
        <a:xfrm>
          <a:off x="0" y="0"/>
          <a:ext cx="0" cy="0"/>
          <a:chOff x="0" y="0"/>
          <a:chExt cx="0" cy="0"/>
        </a:xfrm>
      </p:grpSpPr>
      <p:sp>
        <p:nvSpPr>
          <p:cNvPr id="7" name="Рисунок 23">
            <a:extLst>
              <a:ext uri="{FF2B5EF4-FFF2-40B4-BE49-F238E27FC236}">
                <a16:creationId xmlns:a16="http://schemas.microsoft.com/office/drawing/2014/main" id="{6426516B-0537-4C71-A809-C48A82AE7B8C}"/>
              </a:ext>
            </a:extLst>
          </p:cNvPr>
          <p:cNvSpPr>
            <a:spLocks noGrp="1"/>
          </p:cNvSpPr>
          <p:nvPr>
            <p:ph type="pic" sz="quarter" idx="13" hasCustomPrompt="1"/>
          </p:nvPr>
        </p:nvSpPr>
        <p:spPr>
          <a:xfrm>
            <a:off x="7016433" y="1366510"/>
            <a:ext cx="4696142" cy="440638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latin typeface="Navigo" panose="02070503070706040303" pitchFamily="18" charset="-52"/>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11" name="Текст 35">
            <a:extLst>
              <a:ext uri="{FF2B5EF4-FFF2-40B4-BE49-F238E27FC236}">
                <a16:creationId xmlns:a16="http://schemas.microsoft.com/office/drawing/2014/main" id="{FD55589A-D6B6-4427-A2EA-DF64DF9F390A}"/>
              </a:ext>
            </a:extLst>
          </p:cNvPr>
          <p:cNvSpPr>
            <a:spLocks noGrp="1"/>
          </p:cNvSpPr>
          <p:nvPr>
            <p:ph type="body" sz="quarter" idx="15" hasCustomPrompt="1"/>
          </p:nvPr>
        </p:nvSpPr>
        <p:spPr>
          <a:xfrm>
            <a:off x="1526863" y="2379663"/>
            <a:ext cx="4892565"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0E2D69"/>
                </a:solidFill>
                <a:latin typeface="Navigo" panose="02070503070706040303" pitchFamily="18" charset="-52"/>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a:t>
            </a:r>
            <a:r>
              <a:rPr lang="en-US" dirty="0"/>
              <a:t>4pt)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pic>
        <p:nvPicPr>
          <p:cNvPr id="18" name="Рисунок 17">
            <a:extLst>
              <a:ext uri="{FF2B5EF4-FFF2-40B4-BE49-F238E27FC236}">
                <a16:creationId xmlns:a16="http://schemas.microsoft.com/office/drawing/2014/main" id="{6724E17D-2682-444F-AB93-5EF4301A45B1}"/>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875" y="6027771"/>
            <a:ext cx="461929" cy="461929"/>
          </a:xfrm>
          <a:prstGeom prst="rect">
            <a:avLst/>
          </a:prstGeom>
        </p:spPr>
      </p:pic>
      <p:sp>
        <p:nvSpPr>
          <p:cNvPr id="20" name="Текст 19">
            <a:extLst>
              <a:ext uri="{FF2B5EF4-FFF2-40B4-BE49-F238E27FC236}">
                <a16:creationId xmlns:a16="http://schemas.microsoft.com/office/drawing/2014/main" id="{066FE877-9F41-4467-B3C1-8FEBDC9AE62B}"/>
              </a:ext>
            </a:extLst>
          </p:cNvPr>
          <p:cNvSpPr>
            <a:spLocks noGrp="1"/>
          </p:cNvSpPr>
          <p:nvPr>
            <p:ph type="body" sz="quarter" idx="16" hasCustomPrompt="1"/>
          </p:nvPr>
        </p:nvSpPr>
        <p:spPr>
          <a:xfrm>
            <a:off x="532875" y="1447790"/>
            <a:ext cx="4892675" cy="787400"/>
          </a:xfrm>
        </p:spPr>
        <p:txBody>
          <a:bodyPr>
            <a:normAutofit/>
          </a:bodyPr>
          <a:lstStyle>
            <a:lvl1pPr marL="0" indent="0">
              <a:buNone/>
              <a:defRPr sz="2400"/>
            </a:lvl1pPr>
          </a:lstStyle>
          <a:p>
            <a:r>
              <a:rPr lang="ru-RU" dirty="0">
                <a:solidFill>
                  <a:srgbClr val="102D69"/>
                </a:solidFill>
                <a:latin typeface="+mj-lt"/>
              </a:rPr>
              <a:t>Заголовок может быть набран</a:t>
            </a:r>
            <a:br>
              <a:rPr lang="ru-RU" dirty="0">
                <a:solidFill>
                  <a:srgbClr val="102D69"/>
                </a:solidFill>
                <a:latin typeface="+mj-lt"/>
              </a:rPr>
            </a:br>
            <a:r>
              <a:rPr lang="ru-RU" dirty="0">
                <a:solidFill>
                  <a:srgbClr val="102D69"/>
                </a:solidFill>
                <a:latin typeface="+mj-lt"/>
              </a:rPr>
              <a:t>в две или три строки</a:t>
            </a:r>
            <a:r>
              <a:rPr lang="en-GB" dirty="0">
                <a:solidFill>
                  <a:srgbClr val="102D69"/>
                </a:solidFill>
                <a:latin typeface="+mj-lt"/>
              </a:rPr>
              <a:t> 24 </a:t>
            </a:r>
            <a:r>
              <a:rPr lang="en-GB" dirty="0" err="1">
                <a:solidFill>
                  <a:srgbClr val="102D69"/>
                </a:solidFill>
                <a:latin typeface="+mj-lt"/>
              </a:rPr>
              <a:t>pt</a:t>
            </a:r>
            <a:r>
              <a:rPr lang="en-GB" dirty="0">
                <a:solidFill>
                  <a:srgbClr val="102D69"/>
                </a:solidFill>
                <a:latin typeface="+mj-lt"/>
              </a:rPr>
              <a:t>)</a:t>
            </a:r>
            <a:endParaRPr lang="ru-RU" dirty="0">
              <a:solidFill>
                <a:srgbClr val="102D69"/>
              </a:solidFill>
              <a:latin typeface="+mj-lt"/>
            </a:endParaRPr>
          </a:p>
        </p:txBody>
      </p:sp>
    </p:spTree>
    <p:extLst>
      <p:ext uri="{BB962C8B-B14F-4D97-AF65-F5344CB8AC3E}">
        <p14:creationId xmlns:p14="http://schemas.microsoft.com/office/powerpoint/2010/main" val="345255683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еречень люди + подпись">
    <p:bg>
      <p:bgRef idx="1001">
        <a:schemeClr val="bg2"/>
      </p:bgRef>
    </p:bg>
    <p:spTree>
      <p:nvGrpSpPr>
        <p:cNvPr id="1" name=""/>
        <p:cNvGrpSpPr/>
        <p:nvPr/>
      </p:nvGrpSpPr>
      <p:grpSpPr>
        <a:xfrm>
          <a:off x="0" y="0"/>
          <a:ext cx="0" cy="0"/>
          <a:chOff x="0" y="0"/>
          <a:chExt cx="0" cy="0"/>
        </a:xfrm>
      </p:grpSpPr>
      <p:sp>
        <p:nvSpPr>
          <p:cNvPr id="11" name="Текст 35">
            <a:extLst>
              <a:ext uri="{FF2B5EF4-FFF2-40B4-BE49-F238E27FC236}">
                <a16:creationId xmlns:a16="http://schemas.microsoft.com/office/drawing/2014/main" id="{FD55589A-D6B6-4427-A2EA-DF64DF9F390A}"/>
              </a:ext>
            </a:extLst>
          </p:cNvPr>
          <p:cNvSpPr>
            <a:spLocks noGrp="1"/>
          </p:cNvSpPr>
          <p:nvPr>
            <p:ph type="body" sz="quarter" idx="15" hasCustomPrompt="1"/>
          </p:nvPr>
        </p:nvSpPr>
        <p:spPr>
          <a:xfrm>
            <a:off x="6820010" y="2379663"/>
            <a:ext cx="4892565"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0E2D69"/>
                </a:solidFill>
                <a:latin typeface="Navigo" panose="02070503070706040303" pitchFamily="18" charset="-52"/>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a:t>
            </a:r>
            <a:r>
              <a:rPr lang="en-US" dirty="0"/>
              <a:t>4pt)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19">
            <a:extLst>
              <a:ext uri="{FF2B5EF4-FFF2-40B4-BE49-F238E27FC236}">
                <a16:creationId xmlns:a16="http://schemas.microsoft.com/office/drawing/2014/main" id="{066FE877-9F41-4467-B3C1-8FEBDC9AE62B}"/>
              </a:ext>
            </a:extLst>
          </p:cNvPr>
          <p:cNvSpPr>
            <a:spLocks noGrp="1"/>
          </p:cNvSpPr>
          <p:nvPr>
            <p:ph type="body" sz="quarter" idx="16" hasCustomPrompt="1"/>
          </p:nvPr>
        </p:nvSpPr>
        <p:spPr>
          <a:xfrm>
            <a:off x="5643142" y="1447790"/>
            <a:ext cx="4892675" cy="787400"/>
          </a:xfrm>
        </p:spPr>
        <p:txBody>
          <a:bodyPr>
            <a:normAutofit/>
          </a:bodyPr>
          <a:lstStyle>
            <a:lvl1pPr marL="0" indent="0">
              <a:buNone/>
              <a:defRPr sz="2400"/>
            </a:lvl1pPr>
          </a:lstStyle>
          <a:p>
            <a:r>
              <a:rPr lang="ru-RU" dirty="0">
                <a:solidFill>
                  <a:srgbClr val="102D69"/>
                </a:solidFill>
                <a:latin typeface="+mj-lt"/>
              </a:rPr>
              <a:t>Заголовок может быть набран</a:t>
            </a:r>
            <a:br>
              <a:rPr lang="ru-RU" dirty="0">
                <a:solidFill>
                  <a:srgbClr val="102D69"/>
                </a:solidFill>
                <a:latin typeface="+mj-lt"/>
              </a:rPr>
            </a:br>
            <a:r>
              <a:rPr lang="ru-RU" dirty="0">
                <a:solidFill>
                  <a:srgbClr val="102D69"/>
                </a:solidFill>
                <a:latin typeface="+mj-lt"/>
              </a:rPr>
              <a:t>в две или три строки</a:t>
            </a:r>
            <a:r>
              <a:rPr lang="en-GB" dirty="0">
                <a:solidFill>
                  <a:srgbClr val="102D69"/>
                </a:solidFill>
                <a:latin typeface="+mj-lt"/>
              </a:rPr>
              <a:t> 24 </a:t>
            </a:r>
            <a:r>
              <a:rPr lang="en-GB" dirty="0" err="1">
                <a:solidFill>
                  <a:srgbClr val="102D69"/>
                </a:solidFill>
                <a:latin typeface="+mj-lt"/>
              </a:rPr>
              <a:t>pt</a:t>
            </a:r>
            <a:r>
              <a:rPr lang="en-GB" dirty="0">
                <a:solidFill>
                  <a:srgbClr val="102D69"/>
                </a:solidFill>
                <a:latin typeface="+mj-lt"/>
              </a:rPr>
              <a:t>)</a:t>
            </a:r>
            <a:endParaRPr lang="ru-RU" dirty="0">
              <a:solidFill>
                <a:srgbClr val="102D69"/>
              </a:solidFill>
              <a:latin typeface="+mj-lt"/>
            </a:endParaRPr>
          </a:p>
        </p:txBody>
      </p:sp>
      <p:sp>
        <p:nvSpPr>
          <p:cNvPr id="9" name="Рисунок 8">
            <a:extLst>
              <a:ext uri="{FF2B5EF4-FFF2-40B4-BE49-F238E27FC236}">
                <a16:creationId xmlns:a16="http://schemas.microsoft.com/office/drawing/2014/main" id="{774128DA-0D10-47E3-A39F-B1AB54E4C0A9}"/>
              </a:ext>
            </a:extLst>
          </p:cNvPr>
          <p:cNvSpPr>
            <a:spLocks noGrp="1"/>
          </p:cNvSpPr>
          <p:nvPr>
            <p:ph type="pic" sz="quarter" idx="17"/>
          </p:nvPr>
        </p:nvSpPr>
        <p:spPr>
          <a:xfrm>
            <a:off x="515938" y="1026478"/>
            <a:ext cx="1473200" cy="1473200"/>
          </a:xfrm>
          <a:custGeom>
            <a:avLst/>
            <a:gdLst>
              <a:gd name="connsiteX0" fmla="*/ 736600 w 1473200"/>
              <a:gd name="connsiteY0" fmla="*/ 0 h 1473200"/>
              <a:gd name="connsiteX1" fmla="*/ 1473200 w 1473200"/>
              <a:gd name="connsiteY1" fmla="*/ 736600 h 1473200"/>
              <a:gd name="connsiteX2" fmla="*/ 736600 w 1473200"/>
              <a:gd name="connsiteY2" fmla="*/ 1473200 h 1473200"/>
              <a:gd name="connsiteX3" fmla="*/ 0 w 1473200"/>
              <a:gd name="connsiteY3" fmla="*/ 736600 h 1473200"/>
              <a:gd name="connsiteX4" fmla="*/ 736600 w 1473200"/>
              <a:gd name="connsiteY4" fmla="*/ 0 h 14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200" h="1473200">
                <a:moveTo>
                  <a:pt x="736600" y="0"/>
                </a:moveTo>
                <a:cubicBezTo>
                  <a:pt x="1143413" y="0"/>
                  <a:pt x="1473200" y="329787"/>
                  <a:pt x="1473200" y="736600"/>
                </a:cubicBezTo>
                <a:cubicBezTo>
                  <a:pt x="1473200" y="1143413"/>
                  <a:pt x="1143413" y="1473200"/>
                  <a:pt x="736600" y="1473200"/>
                </a:cubicBezTo>
                <a:cubicBezTo>
                  <a:pt x="329787" y="1473200"/>
                  <a:pt x="0" y="1143413"/>
                  <a:pt x="0" y="736600"/>
                </a:cubicBezTo>
                <a:cubicBezTo>
                  <a:pt x="0" y="329787"/>
                  <a:pt x="329787" y="0"/>
                  <a:pt x="736600" y="0"/>
                </a:cubicBezTo>
                <a:close/>
              </a:path>
            </a:pathLst>
          </a:custGeom>
        </p:spPr>
        <p:txBody>
          <a:bodyPr wrap="square">
            <a:noAutofit/>
          </a:bodyPr>
          <a:lstStyle>
            <a:lvl1pPr marL="0" indent="0">
              <a:buNone/>
              <a:defRPr/>
            </a:lvl1pPr>
          </a:lstStyle>
          <a:p>
            <a:endParaRPr lang="en-US"/>
          </a:p>
          <a:p>
            <a:r>
              <a:rPr lang="en-US"/>
              <a:t>    </a:t>
            </a:r>
            <a:r>
              <a:rPr lang="ru-RU"/>
              <a:t>фото</a:t>
            </a:r>
          </a:p>
        </p:txBody>
      </p:sp>
      <p:sp>
        <p:nvSpPr>
          <p:cNvPr id="12" name="Текст 35">
            <a:extLst>
              <a:ext uri="{FF2B5EF4-FFF2-40B4-BE49-F238E27FC236}">
                <a16:creationId xmlns:a16="http://schemas.microsoft.com/office/drawing/2014/main" id="{0376118D-6153-4502-BBC3-C190ACEEAD3B}"/>
              </a:ext>
            </a:extLst>
          </p:cNvPr>
          <p:cNvSpPr>
            <a:spLocks noGrp="1"/>
          </p:cNvSpPr>
          <p:nvPr>
            <p:ph type="body" sz="quarter" idx="18" hasCustomPrompt="1"/>
          </p:nvPr>
        </p:nvSpPr>
        <p:spPr>
          <a:xfrm>
            <a:off x="2212659" y="1433069"/>
            <a:ext cx="2440622" cy="660019"/>
          </a:xfrm>
        </p:spPr>
        <p:txBody>
          <a:bodyPr lIns="0" tIns="0" rIns="0">
            <a:normAutofit/>
          </a:bodyPr>
          <a:lstStyle>
            <a:lvl1pPr marL="0" marR="0" indent="0" algn="l" defTabSz="360000" rtl="0" eaLnBrk="1" fontAlgn="auto" latinLnBrk="0" hangingPunct="1">
              <a:lnSpc>
                <a:spcPct val="100000"/>
              </a:lnSpc>
              <a:spcBef>
                <a:spcPts val="600"/>
              </a:spcBef>
              <a:spcAft>
                <a:spcPts val="0"/>
              </a:spcAft>
              <a:buClrTx/>
              <a:buSzTx/>
              <a:buFont typeface="Arial" panose="020B0604020202020204" pitchFamily="34" charset="0"/>
              <a:buNone/>
              <a:tabLst/>
              <a:defRPr sz="1400" b="0" i="0">
                <a:solidFill>
                  <a:srgbClr val="0E2D69"/>
                </a:solidFill>
                <a:latin typeface="Navigo" panose="02070503070706040303" pitchFamily="18" charset="-52"/>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Имя Фамилия </a:t>
            </a:r>
          </a:p>
          <a:p>
            <a:pPr lvl="0"/>
            <a:r>
              <a:rPr lang="ru-RU" dirty="0"/>
              <a:t>Должность, место работы</a:t>
            </a:r>
          </a:p>
        </p:txBody>
      </p:sp>
      <p:sp>
        <p:nvSpPr>
          <p:cNvPr id="15" name="Рисунок 14">
            <a:extLst>
              <a:ext uri="{FF2B5EF4-FFF2-40B4-BE49-F238E27FC236}">
                <a16:creationId xmlns:a16="http://schemas.microsoft.com/office/drawing/2014/main" id="{18FD0FB8-CAB8-44BC-A28C-CB3E6150A52A}"/>
              </a:ext>
            </a:extLst>
          </p:cNvPr>
          <p:cNvSpPr>
            <a:spLocks noGrp="1"/>
          </p:cNvSpPr>
          <p:nvPr>
            <p:ph type="pic" sz="quarter" idx="19"/>
          </p:nvPr>
        </p:nvSpPr>
        <p:spPr>
          <a:xfrm>
            <a:off x="532875" y="2854633"/>
            <a:ext cx="1473200" cy="1473200"/>
          </a:xfrm>
          <a:custGeom>
            <a:avLst/>
            <a:gdLst>
              <a:gd name="connsiteX0" fmla="*/ 736600 w 1473200"/>
              <a:gd name="connsiteY0" fmla="*/ 0 h 1473200"/>
              <a:gd name="connsiteX1" fmla="*/ 1473200 w 1473200"/>
              <a:gd name="connsiteY1" fmla="*/ 736600 h 1473200"/>
              <a:gd name="connsiteX2" fmla="*/ 736600 w 1473200"/>
              <a:gd name="connsiteY2" fmla="*/ 1473200 h 1473200"/>
              <a:gd name="connsiteX3" fmla="*/ 0 w 1473200"/>
              <a:gd name="connsiteY3" fmla="*/ 736600 h 1473200"/>
              <a:gd name="connsiteX4" fmla="*/ 736600 w 1473200"/>
              <a:gd name="connsiteY4" fmla="*/ 0 h 14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200" h="1473200">
                <a:moveTo>
                  <a:pt x="736600" y="0"/>
                </a:moveTo>
                <a:cubicBezTo>
                  <a:pt x="1143413" y="0"/>
                  <a:pt x="1473200" y="329787"/>
                  <a:pt x="1473200" y="736600"/>
                </a:cubicBezTo>
                <a:cubicBezTo>
                  <a:pt x="1473200" y="1143413"/>
                  <a:pt x="1143413" y="1473200"/>
                  <a:pt x="736600" y="1473200"/>
                </a:cubicBezTo>
                <a:cubicBezTo>
                  <a:pt x="329787" y="1473200"/>
                  <a:pt x="0" y="1143413"/>
                  <a:pt x="0" y="736600"/>
                </a:cubicBezTo>
                <a:cubicBezTo>
                  <a:pt x="0" y="329787"/>
                  <a:pt x="329787" y="0"/>
                  <a:pt x="736600" y="0"/>
                </a:cubicBezTo>
                <a:close/>
              </a:path>
            </a:pathLst>
          </a:custGeom>
        </p:spPr>
        <p:txBody>
          <a:bodyPr wrap="square">
            <a:noAutofit/>
          </a:bodyPr>
          <a:lstStyle>
            <a:lvl1pPr marL="0" indent="0">
              <a:buNone/>
              <a:defRPr/>
            </a:lvl1pPr>
          </a:lstStyle>
          <a:p>
            <a:endParaRPr lang="en-US"/>
          </a:p>
          <a:p>
            <a:r>
              <a:rPr lang="en-US"/>
              <a:t>    </a:t>
            </a:r>
            <a:r>
              <a:rPr lang="ru-RU"/>
              <a:t>фото</a:t>
            </a:r>
          </a:p>
        </p:txBody>
      </p:sp>
      <p:sp>
        <p:nvSpPr>
          <p:cNvPr id="16" name="Текст 35">
            <a:extLst>
              <a:ext uri="{FF2B5EF4-FFF2-40B4-BE49-F238E27FC236}">
                <a16:creationId xmlns:a16="http://schemas.microsoft.com/office/drawing/2014/main" id="{EAE8D89D-B470-4B63-A7F2-6F0B2E32B37D}"/>
              </a:ext>
            </a:extLst>
          </p:cNvPr>
          <p:cNvSpPr>
            <a:spLocks noGrp="1"/>
          </p:cNvSpPr>
          <p:nvPr>
            <p:ph type="body" sz="quarter" idx="20" hasCustomPrompt="1"/>
          </p:nvPr>
        </p:nvSpPr>
        <p:spPr>
          <a:xfrm>
            <a:off x="2229596" y="3261224"/>
            <a:ext cx="2440622" cy="660019"/>
          </a:xfrm>
        </p:spPr>
        <p:txBody>
          <a:bodyPr lIns="0" tIns="0" rIns="0">
            <a:normAutofit/>
          </a:bodyPr>
          <a:lstStyle>
            <a:lvl1pPr marL="0" marR="0" indent="0" algn="l" defTabSz="360000" rtl="0" eaLnBrk="1" fontAlgn="auto" latinLnBrk="0" hangingPunct="1">
              <a:lnSpc>
                <a:spcPct val="100000"/>
              </a:lnSpc>
              <a:spcBef>
                <a:spcPts val="600"/>
              </a:spcBef>
              <a:spcAft>
                <a:spcPts val="0"/>
              </a:spcAft>
              <a:buClrTx/>
              <a:buSzTx/>
              <a:buFont typeface="Arial" panose="020B0604020202020204" pitchFamily="34" charset="0"/>
              <a:buNone/>
              <a:tabLst/>
              <a:defRPr sz="1400" b="0" i="0">
                <a:solidFill>
                  <a:srgbClr val="0E2D69"/>
                </a:solidFill>
                <a:latin typeface="Navigo" panose="02070503070706040303" pitchFamily="18" charset="-52"/>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Имя Фамилия </a:t>
            </a:r>
          </a:p>
          <a:p>
            <a:pPr lvl="0"/>
            <a:r>
              <a:rPr lang="ru-RU" dirty="0"/>
              <a:t>Должность, место работы</a:t>
            </a:r>
          </a:p>
        </p:txBody>
      </p:sp>
      <p:sp>
        <p:nvSpPr>
          <p:cNvPr id="17" name="Рисунок 16">
            <a:extLst>
              <a:ext uri="{FF2B5EF4-FFF2-40B4-BE49-F238E27FC236}">
                <a16:creationId xmlns:a16="http://schemas.microsoft.com/office/drawing/2014/main" id="{C63FB19A-F381-4309-9102-A0F3EDCA35AF}"/>
              </a:ext>
            </a:extLst>
          </p:cNvPr>
          <p:cNvSpPr>
            <a:spLocks noGrp="1"/>
          </p:cNvSpPr>
          <p:nvPr>
            <p:ph type="pic" sz="quarter" idx="21"/>
          </p:nvPr>
        </p:nvSpPr>
        <p:spPr>
          <a:xfrm>
            <a:off x="515938" y="4682788"/>
            <a:ext cx="1473200" cy="1473200"/>
          </a:xfrm>
          <a:custGeom>
            <a:avLst/>
            <a:gdLst>
              <a:gd name="connsiteX0" fmla="*/ 736600 w 1473200"/>
              <a:gd name="connsiteY0" fmla="*/ 0 h 1473200"/>
              <a:gd name="connsiteX1" fmla="*/ 1473200 w 1473200"/>
              <a:gd name="connsiteY1" fmla="*/ 736600 h 1473200"/>
              <a:gd name="connsiteX2" fmla="*/ 736600 w 1473200"/>
              <a:gd name="connsiteY2" fmla="*/ 1473200 h 1473200"/>
              <a:gd name="connsiteX3" fmla="*/ 0 w 1473200"/>
              <a:gd name="connsiteY3" fmla="*/ 736600 h 1473200"/>
              <a:gd name="connsiteX4" fmla="*/ 736600 w 1473200"/>
              <a:gd name="connsiteY4" fmla="*/ 0 h 14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200" h="1473200">
                <a:moveTo>
                  <a:pt x="736600" y="0"/>
                </a:moveTo>
                <a:cubicBezTo>
                  <a:pt x="1143413" y="0"/>
                  <a:pt x="1473200" y="329787"/>
                  <a:pt x="1473200" y="736600"/>
                </a:cubicBezTo>
                <a:cubicBezTo>
                  <a:pt x="1473200" y="1143413"/>
                  <a:pt x="1143413" y="1473200"/>
                  <a:pt x="736600" y="1473200"/>
                </a:cubicBezTo>
                <a:cubicBezTo>
                  <a:pt x="329787" y="1473200"/>
                  <a:pt x="0" y="1143413"/>
                  <a:pt x="0" y="736600"/>
                </a:cubicBezTo>
                <a:cubicBezTo>
                  <a:pt x="0" y="329787"/>
                  <a:pt x="329787" y="0"/>
                  <a:pt x="736600" y="0"/>
                </a:cubicBezTo>
                <a:close/>
              </a:path>
            </a:pathLst>
          </a:custGeom>
        </p:spPr>
        <p:txBody>
          <a:bodyPr wrap="square">
            <a:noAutofit/>
          </a:bodyPr>
          <a:lstStyle>
            <a:lvl1pPr marL="0" indent="0">
              <a:buNone/>
              <a:defRPr/>
            </a:lvl1pPr>
          </a:lstStyle>
          <a:p>
            <a:endParaRPr lang="en-US"/>
          </a:p>
          <a:p>
            <a:r>
              <a:rPr lang="en-US"/>
              <a:t>    </a:t>
            </a:r>
            <a:r>
              <a:rPr lang="ru-RU"/>
              <a:t>фото</a:t>
            </a:r>
          </a:p>
        </p:txBody>
      </p:sp>
      <p:sp>
        <p:nvSpPr>
          <p:cNvPr id="19" name="Текст 35">
            <a:extLst>
              <a:ext uri="{FF2B5EF4-FFF2-40B4-BE49-F238E27FC236}">
                <a16:creationId xmlns:a16="http://schemas.microsoft.com/office/drawing/2014/main" id="{B327D5A7-0927-4A48-A545-D5BD1F6444FE}"/>
              </a:ext>
            </a:extLst>
          </p:cNvPr>
          <p:cNvSpPr>
            <a:spLocks noGrp="1"/>
          </p:cNvSpPr>
          <p:nvPr>
            <p:ph type="body" sz="quarter" idx="22" hasCustomPrompt="1"/>
          </p:nvPr>
        </p:nvSpPr>
        <p:spPr>
          <a:xfrm>
            <a:off x="2212659" y="5089379"/>
            <a:ext cx="2440622" cy="660019"/>
          </a:xfrm>
        </p:spPr>
        <p:txBody>
          <a:bodyPr lIns="0" tIns="0" rIns="0">
            <a:normAutofit/>
          </a:bodyPr>
          <a:lstStyle>
            <a:lvl1pPr marL="0" marR="0" indent="0" algn="l" defTabSz="360000" rtl="0" eaLnBrk="1" fontAlgn="auto" latinLnBrk="0" hangingPunct="1">
              <a:lnSpc>
                <a:spcPct val="100000"/>
              </a:lnSpc>
              <a:spcBef>
                <a:spcPts val="600"/>
              </a:spcBef>
              <a:spcAft>
                <a:spcPts val="0"/>
              </a:spcAft>
              <a:buClrTx/>
              <a:buSzTx/>
              <a:buFont typeface="Arial" panose="020B0604020202020204" pitchFamily="34" charset="0"/>
              <a:buNone/>
              <a:tabLst/>
              <a:defRPr sz="1400" b="0" i="0">
                <a:solidFill>
                  <a:srgbClr val="0E2D69"/>
                </a:solidFill>
                <a:latin typeface="Navigo" panose="02070503070706040303" pitchFamily="18" charset="-52"/>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Имя Фамилия </a:t>
            </a:r>
          </a:p>
          <a:p>
            <a:pPr lvl="0"/>
            <a:r>
              <a:rPr lang="ru-RU" dirty="0"/>
              <a:t>Должность, место работы</a:t>
            </a:r>
          </a:p>
        </p:txBody>
      </p:sp>
      <p:pic>
        <p:nvPicPr>
          <p:cNvPr id="21" name="Рисунок 20">
            <a:extLst>
              <a:ext uri="{FF2B5EF4-FFF2-40B4-BE49-F238E27FC236}">
                <a16:creationId xmlns:a16="http://schemas.microsoft.com/office/drawing/2014/main" id="{F08C4A91-5C7B-4586-8F8D-36020CA57C4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2875" y="358140"/>
            <a:ext cx="461929" cy="461929"/>
          </a:xfrm>
          <a:prstGeom prst="rect">
            <a:avLst/>
          </a:prstGeom>
        </p:spPr>
      </p:pic>
    </p:spTree>
    <p:extLst>
      <p:ext uri="{BB962C8B-B14F-4D97-AF65-F5344CB8AC3E}">
        <p14:creationId xmlns:p14="http://schemas.microsoft.com/office/powerpoint/2010/main" val="328393963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человек + подпись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Рисунок 25">
            <a:extLst>
              <a:ext uri="{FF2B5EF4-FFF2-40B4-BE49-F238E27FC236}">
                <a16:creationId xmlns:a16="http://schemas.microsoft.com/office/drawing/2014/main" id="{26B4DD23-F4AC-4E9A-BE63-1F2D0F227C64}"/>
              </a:ext>
            </a:extLst>
          </p:cNvPr>
          <p:cNvSpPr>
            <a:spLocks noGrp="1"/>
          </p:cNvSpPr>
          <p:nvPr>
            <p:ph type="pic" sz="quarter" idx="17" hasCustomPrompt="1"/>
          </p:nvPr>
        </p:nvSpPr>
        <p:spPr>
          <a:xfrm>
            <a:off x="6948884" y="1203889"/>
            <a:ext cx="4710241" cy="4823882"/>
          </a:xfrm>
          <a:custGeom>
            <a:avLst/>
            <a:gdLst>
              <a:gd name="connsiteX0" fmla="*/ 1235040 w 4710241"/>
              <a:gd name="connsiteY0" fmla="*/ 1314 h 4823882"/>
              <a:gd name="connsiteX1" fmla="*/ 3642582 w 4710241"/>
              <a:gd name="connsiteY1" fmla="*/ 1191424 h 4823882"/>
              <a:gd name="connsiteX2" fmla="*/ 4326861 w 4710241"/>
              <a:gd name="connsiteY2" fmla="*/ 4491829 h 4823882"/>
              <a:gd name="connsiteX3" fmla="*/ 1067660 w 4710241"/>
              <a:gd name="connsiteY3" fmla="*/ 3632458 h 4823882"/>
              <a:gd name="connsiteX4" fmla="*/ 383381 w 4710241"/>
              <a:gd name="connsiteY4" fmla="*/ 332053 h 4823882"/>
              <a:gd name="connsiteX5" fmla="*/ 1235040 w 4710241"/>
              <a:gd name="connsiteY5" fmla="*/ 1314 h 48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241" h="4823882">
                <a:moveTo>
                  <a:pt x="1235040" y="1314"/>
                </a:moveTo>
                <a:cubicBezTo>
                  <a:pt x="1970267" y="-26946"/>
                  <a:pt x="2893921" y="401699"/>
                  <a:pt x="3642582" y="1191424"/>
                </a:cubicBezTo>
                <a:cubicBezTo>
                  <a:pt x="4731544" y="2340115"/>
                  <a:pt x="5037906" y="3817756"/>
                  <a:pt x="4326861" y="4491829"/>
                </a:cubicBezTo>
                <a:cubicBezTo>
                  <a:pt x="3615816" y="5165902"/>
                  <a:pt x="2156622" y="4781149"/>
                  <a:pt x="1067660" y="3632458"/>
                </a:cubicBezTo>
                <a:cubicBezTo>
                  <a:pt x="-21302" y="2483768"/>
                  <a:pt x="-327664" y="1006126"/>
                  <a:pt x="383381" y="332053"/>
                </a:cubicBezTo>
                <a:cubicBezTo>
                  <a:pt x="605583" y="121406"/>
                  <a:pt x="900846" y="14159"/>
                  <a:pt x="1235040" y="1314"/>
                </a:cubicBezTo>
                <a:close/>
              </a:path>
            </a:pathLst>
          </a:custGeom>
        </p:spPr>
        <p:txBody>
          <a:bodyPr wrap="square" anchor="ctr" anchorCtr="0">
            <a:noAutofit/>
          </a:bodyPr>
          <a:lstStyle>
            <a:lvl1pPr marL="0" indent="0">
              <a:buNone/>
              <a:defRPr/>
            </a:lvl1pPr>
          </a:lstStyle>
          <a:p>
            <a:r>
              <a:rPr lang="ru-RU"/>
              <a:t>           фотография человека </a:t>
            </a:r>
          </a:p>
        </p:txBody>
      </p:sp>
      <p:sp>
        <p:nvSpPr>
          <p:cNvPr id="11" name="Текст 35">
            <a:extLst>
              <a:ext uri="{FF2B5EF4-FFF2-40B4-BE49-F238E27FC236}">
                <a16:creationId xmlns:a16="http://schemas.microsoft.com/office/drawing/2014/main" id="{FD55589A-D6B6-4427-A2EA-DF64DF9F390A}"/>
              </a:ext>
            </a:extLst>
          </p:cNvPr>
          <p:cNvSpPr>
            <a:spLocks noGrp="1"/>
          </p:cNvSpPr>
          <p:nvPr>
            <p:ph type="body" sz="quarter" idx="15" hasCustomPrompt="1"/>
          </p:nvPr>
        </p:nvSpPr>
        <p:spPr>
          <a:xfrm>
            <a:off x="532875" y="2394223"/>
            <a:ext cx="4892565"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0E2D69"/>
                </a:solidFill>
                <a:latin typeface="Navigo" panose="02070503070706040303" pitchFamily="18" charset="-52"/>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a:t>
            </a:r>
            <a:r>
              <a:rPr lang="en-US" dirty="0"/>
              <a:t>4pt)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pic>
        <p:nvPicPr>
          <p:cNvPr id="18" name="Рисунок 17">
            <a:extLst>
              <a:ext uri="{FF2B5EF4-FFF2-40B4-BE49-F238E27FC236}">
                <a16:creationId xmlns:a16="http://schemas.microsoft.com/office/drawing/2014/main" id="{6724E17D-2682-444F-AB93-5EF4301A45B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5195" y="985861"/>
            <a:ext cx="461929" cy="461929"/>
          </a:xfrm>
          <a:prstGeom prst="rect">
            <a:avLst/>
          </a:prstGeom>
        </p:spPr>
      </p:pic>
      <p:sp>
        <p:nvSpPr>
          <p:cNvPr id="20" name="Текст 19">
            <a:extLst>
              <a:ext uri="{FF2B5EF4-FFF2-40B4-BE49-F238E27FC236}">
                <a16:creationId xmlns:a16="http://schemas.microsoft.com/office/drawing/2014/main" id="{066FE877-9F41-4467-B3C1-8FEBDC9AE62B}"/>
              </a:ext>
            </a:extLst>
          </p:cNvPr>
          <p:cNvSpPr>
            <a:spLocks noGrp="1"/>
          </p:cNvSpPr>
          <p:nvPr>
            <p:ph type="body" sz="quarter" idx="16" hasCustomPrompt="1"/>
          </p:nvPr>
        </p:nvSpPr>
        <p:spPr>
          <a:xfrm>
            <a:off x="1152635" y="1447790"/>
            <a:ext cx="5471685" cy="787400"/>
          </a:xfrm>
        </p:spPr>
        <p:txBody>
          <a:bodyPr/>
          <a:lstStyle>
            <a:lvl1pPr marL="0" indent="0">
              <a:buNone/>
              <a:defRPr sz="2400"/>
            </a:lvl1pPr>
          </a:lstStyle>
          <a:p>
            <a:r>
              <a:rPr lang="ru-RU" dirty="0">
                <a:solidFill>
                  <a:srgbClr val="102D69"/>
                </a:solidFill>
                <a:latin typeface="+mj-lt"/>
              </a:rPr>
              <a:t>Заголовок о человеке может быть набран в две или три строки</a:t>
            </a:r>
            <a:r>
              <a:rPr lang="en-GB" dirty="0">
                <a:solidFill>
                  <a:srgbClr val="102D69"/>
                </a:solidFill>
                <a:latin typeface="+mj-lt"/>
              </a:rPr>
              <a:t> 24 </a:t>
            </a:r>
            <a:r>
              <a:rPr lang="en-GB" dirty="0" err="1">
                <a:solidFill>
                  <a:srgbClr val="102D69"/>
                </a:solidFill>
                <a:latin typeface="+mj-lt"/>
              </a:rPr>
              <a:t>pt</a:t>
            </a:r>
            <a:r>
              <a:rPr lang="en-GB" dirty="0">
                <a:solidFill>
                  <a:srgbClr val="102D69"/>
                </a:solidFill>
                <a:latin typeface="+mj-lt"/>
              </a:rPr>
              <a:t>)</a:t>
            </a:r>
            <a:endParaRPr lang="ru-RU" dirty="0">
              <a:solidFill>
                <a:srgbClr val="102D69"/>
              </a:solidFill>
              <a:latin typeface="+mj-lt"/>
            </a:endParaRPr>
          </a:p>
        </p:txBody>
      </p:sp>
    </p:spTree>
    <p:extLst>
      <p:ext uri="{BB962C8B-B14F-4D97-AF65-F5344CB8AC3E}">
        <p14:creationId xmlns:p14="http://schemas.microsoft.com/office/powerpoint/2010/main" val="419405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цитат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Рисунок 25">
            <a:extLst>
              <a:ext uri="{FF2B5EF4-FFF2-40B4-BE49-F238E27FC236}">
                <a16:creationId xmlns:a16="http://schemas.microsoft.com/office/drawing/2014/main" id="{26B4DD23-F4AC-4E9A-BE63-1F2D0F227C64}"/>
              </a:ext>
            </a:extLst>
          </p:cNvPr>
          <p:cNvSpPr>
            <a:spLocks noGrp="1"/>
          </p:cNvSpPr>
          <p:nvPr>
            <p:ph type="pic" sz="quarter" idx="17" hasCustomPrompt="1"/>
          </p:nvPr>
        </p:nvSpPr>
        <p:spPr>
          <a:xfrm>
            <a:off x="661750" y="745314"/>
            <a:ext cx="5271690" cy="5367371"/>
          </a:xfrm>
          <a:custGeom>
            <a:avLst/>
            <a:gdLst>
              <a:gd name="connsiteX0" fmla="*/ 1235040 w 4710241"/>
              <a:gd name="connsiteY0" fmla="*/ 1314 h 4823882"/>
              <a:gd name="connsiteX1" fmla="*/ 3642582 w 4710241"/>
              <a:gd name="connsiteY1" fmla="*/ 1191424 h 4823882"/>
              <a:gd name="connsiteX2" fmla="*/ 4326861 w 4710241"/>
              <a:gd name="connsiteY2" fmla="*/ 4491829 h 4823882"/>
              <a:gd name="connsiteX3" fmla="*/ 1067660 w 4710241"/>
              <a:gd name="connsiteY3" fmla="*/ 3632458 h 4823882"/>
              <a:gd name="connsiteX4" fmla="*/ 383381 w 4710241"/>
              <a:gd name="connsiteY4" fmla="*/ 332053 h 4823882"/>
              <a:gd name="connsiteX5" fmla="*/ 1235040 w 4710241"/>
              <a:gd name="connsiteY5" fmla="*/ 1314 h 48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0241" h="4823882">
                <a:moveTo>
                  <a:pt x="1235040" y="1314"/>
                </a:moveTo>
                <a:cubicBezTo>
                  <a:pt x="1970267" y="-26946"/>
                  <a:pt x="2893921" y="401699"/>
                  <a:pt x="3642582" y="1191424"/>
                </a:cubicBezTo>
                <a:cubicBezTo>
                  <a:pt x="4731544" y="2340115"/>
                  <a:pt x="5037906" y="3817756"/>
                  <a:pt x="4326861" y="4491829"/>
                </a:cubicBezTo>
                <a:cubicBezTo>
                  <a:pt x="3615816" y="5165902"/>
                  <a:pt x="2156622" y="4781149"/>
                  <a:pt x="1067660" y="3632458"/>
                </a:cubicBezTo>
                <a:cubicBezTo>
                  <a:pt x="-21302" y="2483768"/>
                  <a:pt x="-327664" y="1006126"/>
                  <a:pt x="383381" y="332053"/>
                </a:cubicBezTo>
                <a:cubicBezTo>
                  <a:pt x="605583" y="121406"/>
                  <a:pt x="900846" y="14159"/>
                  <a:pt x="1235040" y="1314"/>
                </a:cubicBezTo>
                <a:close/>
              </a:path>
            </a:pathLst>
          </a:custGeom>
        </p:spPr>
        <p:txBody>
          <a:bodyPr wrap="square" anchor="ctr" anchorCtr="0">
            <a:noAutofit/>
          </a:bodyPr>
          <a:lstStyle>
            <a:lvl1pPr marL="0" indent="0">
              <a:buNone/>
              <a:defRPr/>
            </a:lvl1pPr>
          </a:lstStyle>
          <a:p>
            <a:r>
              <a:rPr lang="ru-RU"/>
              <a:t>           фотография человека </a:t>
            </a:r>
          </a:p>
        </p:txBody>
      </p:sp>
      <p:sp>
        <p:nvSpPr>
          <p:cNvPr id="11" name="Текст 35">
            <a:extLst>
              <a:ext uri="{FF2B5EF4-FFF2-40B4-BE49-F238E27FC236}">
                <a16:creationId xmlns:a16="http://schemas.microsoft.com/office/drawing/2014/main" id="{FD55589A-D6B6-4427-A2EA-DF64DF9F390A}"/>
              </a:ext>
            </a:extLst>
          </p:cNvPr>
          <p:cNvSpPr>
            <a:spLocks noGrp="1"/>
          </p:cNvSpPr>
          <p:nvPr>
            <p:ph type="body" sz="quarter" idx="15" hasCustomPrompt="1"/>
          </p:nvPr>
        </p:nvSpPr>
        <p:spPr>
          <a:xfrm>
            <a:off x="8687545" y="2936221"/>
            <a:ext cx="3025030" cy="304801"/>
          </a:xfrm>
        </p:spPr>
        <p:txBody>
          <a:bodyPr lIns="0" tIns="0" rIns="0">
            <a:no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i="0">
                <a:solidFill>
                  <a:srgbClr val="0E2D69"/>
                </a:solidFill>
                <a:latin typeface="Navigo" panose="02070503070706040303" pitchFamily="18" charset="-52"/>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Имя Фамилия </a:t>
            </a:r>
            <a:r>
              <a:rPr lang="en-US" dirty="0"/>
              <a:t>24 </a:t>
            </a:r>
            <a:r>
              <a:rPr lang="en-US" dirty="0" err="1"/>
              <a:t>pt</a:t>
            </a:r>
            <a:endParaRPr lang="ru-RU" dirty="0"/>
          </a:p>
        </p:txBody>
      </p:sp>
      <p:sp>
        <p:nvSpPr>
          <p:cNvPr id="20" name="Текст 19">
            <a:extLst>
              <a:ext uri="{FF2B5EF4-FFF2-40B4-BE49-F238E27FC236}">
                <a16:creationId xmlns:a16="http://schemas.microsoft.com/office/drawing/2014/main" id="{066FE877-9F41-4467-B3C1-8FEBDC9AE62B}"/>
              </a:ext>
            </a:extLst>
          </p:cNvPr>
          <p:cNvSpPr>
            <a:spLocks noGrp="1"/>
          </p:cNvSpPr>
          <p:nvPr>
            <p:ph type="body" sz="quarter" idx="16" hasCustomPrompt="1"/>
          </p:nvPr>
        </p:nvSpPr>
        <p:spPr>
          <a:xfrm>
            <a:off x="5520524" y="1165846"/>
            <a:ext cx="5752996" cy="1457970"/>
          </a:xfrm>
        </p:spPr>
        <p:txBody>
          <a:bodyPr>
            <a:normAutofit/>
          </a:bodyPr>
          <a:lstStyle>
            <a:lvl1pPr marL="0" indent="0">
              <a:buNone/>
              <a:defRPr sz="2400"/>
            </a:lvl1pPr>
          </a:lstStyle>
          <a:p>
            <a:r>
              <a:rPr lang="ru-RU" dirty="0">
                <a:solidFill>
                  <a:srgbClr val="102D69"/>
                </a:solidFill>
                <a:latin typeface="+mj-lt"/>
              </a:rPr>
              <a:t>«тут можно указать цитату человека, представленного на слайде. Цитата может быть набрана в две-четыре строки» </a:t>
            </a:r>
            <a:r>
              <a:rPr lang="en-US" dirty="0">
                <a:solidFill>
                  <a:srgbClr val="102D69"/>
                </a:solidFill>
                <a:latin typeface="+mj-lt"/>
              </a:rPr>
              <a:t>24 </a:t>
            </a:r>
            <a:r>
              <a:rPr lang="en-US" dirty="0" err="1">
                <a:solidFill>
                  <a:srgbClr val="102D69"/>
                </a:solidFill>
                <a:latin typeface="+mj-lt"/>
              </a:rPr>
              <a:t>pt</a:t>
            </a:r>
            <a:endParaRPr lang="ru-RU" dirty="0">
              <a:solidFill>
                <a:srgbClr val="102D69"/>
              </a:solidFill>
              <a:latin typeface="+mj-lt"/>
            </a:endParaRPr>
          </a:p>
        </p:txBody>
      </p:sp>
    </p:spTree>
    <p:extLst>
      <p:ext uri="{BB962C8B-B14F-4D97-AF65-F5344CB8AC3E}">
        <p14:creationId xmlns:p14="http://schemas.microsoft.com/office/powerpoint/2010/main" val="191427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екст">
    <p:bg>
      <p:bgPr>
        <a:solidFill>
          <a:srgbClr val="FFFFFF"/>
        </a:solidFill>
        <a:effectLst/>
      </p:bgPr>
    </p:bg>
    <p:spTree>
      <p:nvGrpSpPr>
        <p:cNvPr id="1" name=""/>
        <p:cNvGrpSpPr/>
        <p:nvPr/>
      </p:nvGrpSpPr>
      <p:grpSpPr>
        <a:xfrm>
          <a:off x="0" y="0"/>
          <a:ext cx="0" cy="0"/>
          <a:chOff x="0" y="0"/>
          <a:chExt cx="0" cy="0"/>
        </a:xfrm>
      </p:grpSpPr>
      <p:sp>
        <p:nvSpPr>
          <p:cNvPr id="9" name="Заголовок 31">
            <a:extLst>
              <a:ext uri="{FF2B5EF4-FFF2-40B4-BE49-F238E27FC236}">
                <a16:creationId xmlns:a16="http://schemas.microsoft.com/office/drawing/2014/main" id="{16741998-B783-4EA6-8BC7-DA0D42EAF99D}"/>
              </a:ext>
            </a:extLst>
          </p:cNvPr>
          <p:cNvSpPr>
            <a:spLocks noGrp="1"/>
          </p:cNvSpPr>
          <p:nvPr>
            <p:ph type="title" hasCustomPrompt="1"/>
          </p:nvPr>
        </p:nvSpPr>
        <p:spPr>
          <a:xfrm>
            <a:off x="515939" y="1180731"/>
            <a:ext cx="11196637" cy="777025"/>
          </a:xfrm>
        </p:spPr>
        <p:txBody>
          <a:bodyPr lIns="0" tIns="0" rIns="0" bIns="0" anchor="t">
            <a:normAutofit/>
          </a:bodyPr>
          <a:lstStyle>
            <a:lvl1pPr>
              <a:lnSpc>
                <a:spcPct val="100000"/>
              </a:lnSpc>
              <a:defRPr sz="2400" b="0" i="0">
                <a:latin typeface="Navigo" panose="02070503070706040303" pitchFamily="18" charset="-52"/>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5" name="Текст 4">
            <a:extLst>
              <a:ext uri="{FF2B5EF4-FFF2-40B4-BE49-F238E27FC236}">
                <a16:creationId xmlns:a16="http://schemas.microsoft.com/office/drawing/2014/main" id="{6ED3DB1E-C11D-40F5-A1A6-02C7EE3C7D6B}"/>
              </a:ext>
            </a:extLst>
          </p:cNvPr>
          <p:cNvSpPr>
            <a:spLocks noGrp="1"/>
          </p:cNvSpPr>
          <p:nvPr>
            <p:ph type="body" sz="quarter" idx="13" hasCustomPrompt="1"/>
          </p:nvPr>
        </p:nvSpPr>
        <p:spPr>
          <a:xfrm>
            <a:off x="515939" y="2133600"/>
            <a:ext cx="11196637" cy="4254500"/>
          </a:xfrm>
        </p:spPr>
        <p:txBody>
          <a:bodyPr numCol="2" spcCol="216000">
            <a:normAutofit/>
          </a:bodyPr>
          <a:lstStyle>
            <a:lvl1pPr marL="0" indent="0">
              <a:buNone/>
              <a:defRPr sz="1400">
                <a:latin typeface="Navigo" panose="02070503070706040303" pitchFamily="18" charset="-5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400" dirty="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a:p>
            <a:pPr lvl="0"/>
            <a:endParaRPr lang="ru-RU" dirty="0"/>
          </a:p>
        </p:txBody>
      </p:sp>
      <p:pic>
        <p:nvPicPr>
          <p:cNvPr id="13" name="Рисунок 12">
            <a:extLst>
              <a:ext uri="{FF2B5EF4-FFF2-40B4-BE49-F238E27FC236}">
                <a16:creationId xmlns:a16="http://schemas.microsoft.com/office/drawing/2014/main" id="{E00D802D-BA4F-45D6-94CE-F86FDF7DAAC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939" y="368300"/>
            <a:ext cx="461929" cy="461929"/>
          </a:xfrm>
          <a:prstGeom prst="rect">
            <a:avLst/>
          </a:prstGeom>
        </p:spPr>
      </p:pic>
    </p:spTree>
    <p:extLst>
      <p:ext uri="{BB962C8B-B14F-4D97-AF65-F5344CB8AC3E}">
        <p14:creationId xmlns:p14="http://schemas.microsoft.com/office/powerpoint/2010/main" val="1416136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большие данные ">
    <p:bg>
      <p:bgPr>
        <a:solidFill>
          <a:srgbClr val="FFFFFF"/>
        </a:solidFill>
        <a:effectLst/>
      </p:bgPr>
    </p:bg>
    <p:spTree>
      <p:nvGrpSpPr>
        <p:cNvPr id="1" name=""/>
        <p:cNvGrpSpPr/>
        <p:nvPr/>
      </p:nvGrpSpPr>
      <p:grpSpPr>
        <a:xfrm>
          <a:off x="0" y="0"/>
          <a:ext cx="0" cy="0"/>
          <a:chOff x="0" y="0"/>
          <a:chExt cx="0" cy="0"/>
        </a:xfrm>
      </p:grpSpPr>
      <p:sp>
        <p:nvSpPr>
          <p:cNvPr id="17" name="Текст 19">
            <a:extLst>
              <a:ext uri="{FF2B5EF4-FFF2-40B4-BE49-F238E27FC236}">
                <a16:creationId xmlns:a16="http://schemas.microsoft.com/office/drawing/2014/main" id="{678A1A1F-E04C-42DD-87D1-5DA616835314}"/>
              </a:ext>
            </a:extLst>
          </p:cNvPr>
          <p:cNvSpPr>
            <a:spLocks noGrp="1"/>
          </p:cNvSpPr>
          <p:nvPr>
            <p:ph type="body" sz="quarter" idx="18" hasCustomPrompt="1"/>
          </p:nvPr>
        </p:nvSpPr>
        <p:spPr>
          <a:xfrm>
            <a:off x="2590800" y="1270000"/>
            <a:ext cx="9121774" cy="965190"/>
          </a:xfrm>
        </p:spPr>
        <p:txBody>
          <a:bodyPr/>
          <a:lstStyle>
            <a:lvl1pPr marL="0" indent="0">
              <a:buNone/>
              <a:defRPr sz="2400"/>
            </a:lvl1pPr>
          </a:lstStyle>
          <a:p>
            <a:r>
              <a:rPr lang="ru-RU" dirty="0">
                <a:solidFill>
                  <a:srgbClr val="102D69"/>
                </a:solidFill>
                <a:latin typeface="+mj-lt"/>
              </a:rPr>
              <a:t>Заголовок может быть набран</a:t>
            </a:r>
            <a:r>
              <a:rPr lang="en-US" dirty="0">
                <a:solidFill>
                  <a:srgbClr val="102D69"/>
                </a:solidFill>
                <a:latin typeface="+mj-lt"/>
              </a:rPr>
              <a:t> </a:t>
            </a:r>
            <a:r>
              <a:rPr lang="ru-RU" dirty="0">
                <a:solidFill>
                  <a:srgbClr val="102D69"/>
                </a:solidFill>
                <a:latin typeface="+mj-lt"/>
              </a:rPr>
              <a:t>в две или три строки</a:t>
            </a:r>
            <a:r>
              <a:rPr lang="en-GB" dirty="0">
                <a:solidFill>
                  <a:srgbClr val="102D69"/>
                </a:solidFill>
                <a:latin typeface="+mj-lt"/>
              </a:rPr>
              <a:t> 24 </a:t>
            </a:r>
            <a:r>
              <a:rPr lang="en-GB" dirty="0" err="1">
                <a:solidFill>
                  <a:srgbClr val="102D69"/>
                </a:solidFill>
                <a:latin typeface="+mj-lt"/>
              </a:rPr>
              <a:t>pt</a:t>
            </a:r>
            <a:r>
              <a:rPr lang="en-GB" dirty="0">
                <a:solidFill>
                  <a:srgbClr val="102D69"/>
                </a:solidFill>
                <a:latin typeface="+mj-lt"/>
              </a:rPr>
              <a:t>)</a:t>
            </a:r>
            <a:endParaRPr lang="ru-RU" dirty="0">
              <a:solidFill>
                <a:srgbClr val="102D69"/>
              </a:solidFill>
              <a:latin typeface="+mj-lt"/>
            </a:endParaRPr>
          </a:p>
        </p:txBody>
      </p:sp>
      <p:sp>
        <p:nvSpPr>
          <p:cNvPr id="23" name="Текст 22">
            <a:extLst>
              <a:ext uri="{FF2B5EF4-FFF2-40B4-BE49-F238E27FC236}">
                <a16:creationId xmlns:a16="http://schemas.microsoft.com/office/drawing/2014/main" id="{8ECA1632-23F5-4F50-9B84-CA3BB0A75C86}"/>
              </a:ext>
            </a:extLst>
          </p:cNvPr>
          <p:cNvSpPr>
            <a:spLocks noGrp="1"/>
          </p:cNvSpPr>
          <p:nvPr>
            <p:ph type="body" sz="quarter" idx="19" hasCustomPrompt="1"/>
          </p:nvPr>
        </p:nvSpPr>
        <p:spPr>
          <a:xfrm>
            <a:off x="532874" y="2763358"/>
            <a:ext cx="3327926" cy="1057870"/>
          </a:xfrm>
        </p:spPr>
        <p:txBody>
          <a:bodyPr>
            <a:normAutofit/>
          </a:bodyPr>
          <a:lstStyle>
            <a:lvl1pPr marL="0" indent="0">
              <a:buNone/>
              <a:defRPr sz="8800"/>
            </a:lvl1pPr>
          </a:lstStyle>
          <a:p>
            <a:pPr lvl="0"/>
            <a:r>
              <a:rPr lang="en-US" sz="8800" dirty="0"/>
              <a:t>203</a:t>
            </a:r>
            <a:endParaRPr lang="ru-RU" dirty="0"/>
          </a:p>
        </p:txBody>
      </p:sp>
      <p:sp>
        <p:nvSpPr>
          <p:cNvPr id="24" name="Текст 22">
            <a:extLst>
              <a:ext uri="{FF2B5EF4-FFF2-40B4-BE49-F238E27FC236}">
                <a16:creationId xmlns:a16="http://schemas.microsoft.com/office/drawing/2014/main" id="{680D396D-3A50-4374-B88E-40F886B4A4BE}"/>
              </a:ext>
            </a:extLst>
          </p:cNvPr>
          <p:cNvSpPr>
            <a:spLocks noGrp="1"/>
          </p:cNvSpPr>
          <p:nvPr>
            <p:ph type="body" sz="quarter" idx="20" hasCustomPrompt="1"/>
          </p:nvPr>
        </p:nvSpPr>
        <p:spPr>
          <a:xfrm>
            <a:off x="4236720" y="2763358"/>
            <a:ext cx="3327926" cy="1057870"/>
          </a:xfrm>
        </p:spPr>
        <p:txBody>
          <a:bodyPr>
            <a:normAutofit/>
          </a:bodyPr>
          <a:lstStyle>
            <a:lvl1pPr marL="0" indent="0">
              <a:buNone/>
              <a:defRPr sz="8800"/>
            </a:lvl1pPr>
          </a:lstStyle>
          <a:p>
            <a:pPr lvl="0"/>
            <a:r>
              <a:rPr lang="en-US" sz="8800" dirty="0"/>
              <a:t>10</a:t>
            </a:r>
            <a:endParaRPr lang="ru-RU" dirty="0"/>
          </a:p>
        </p:txBody>
      </p:sp>
      <p:sp>
        <p:nvSpPr>
          <p:cNvPr id="26" name="Текст 22">
            <a:extLst>
              <a:ext uri="{FF2B5EF4-FFF2-40B4-BE49-F238E27FC236}">
                <a16:creationId xmlns:a16="http://schemas.microsoft.com/office/drawing/2014/main" id="{05274BE1-4242-4D9D-B2CE-E4AAFCE3CE4B}"/>
              </a:ext>
            </a:extLst>
          </p:cNvPr>
          <p:cNvSpPr>
            <a:spLocks noGrp="1"/>
          </p:cNvSpPr>
          <p:nvPr>
            <p:ph type="body" sz="quarter" idx="21" hasCustomPrompt="1"/>
          </p:nvPr>
        </p:nvSpPr>
        <p:spPr>
          <a:xfrm>
            <a:off x="7940566" y="2773356"/>
            <a:ext cx="3327926" cy="1057870"/>
          </a:xfrm>
        </p:spPr>
        <p:txBody>
          <a:bodyPr>
            <a:normAutofit/>
          </a:bodyPr>
          <a:lstStyle>
            <a:lvl1pPr marL="0" indent="0">
              <a:buNone/>
              <a:defRPr sz="8800"/>
            </a:lvl1pPr>
          </a:lstStyle>
          <a:p>
            <a:pPr lvl="0"/>
            <a:r>
              <a:rPr lang="en-US" sz="8800" dirty="0"/>
              <a:t>543</a:t>
            </a:r>
            <a:endParaRPr lang="ru-RU" dirty="0"/>
          </a:p>
        </p:txBody>
      </p:sp>
      <p:sp>
        <p:nvSpPr>
          <p:cNvPr id="30" name="Текст 29">
            <a:extLst>
              <a:ext uri="{FF2B5EF4-FFF2-40B4-BE49-F238E27FC236}">
                <a16:creationId xmlns:a16="http://schemas.microsoft.com/office/drawing/2014/main" id="{F83BAD4A-3BB5-47E2-A4E6-B00FB5A4D8AF}"/>
              </a:ext>
            </a:extLst>
          </p:cNvPr>
          <p:cNvSpPr>
            <a:spLocks noGrp="1"/>
          </p:cNvSpPr>
          <p:nvPr>
            <p:ph type="body" sz="quarter" idx="22" hasCustomPrompt="1"/>
          </p:nvPr>
        </p:nvSpPr>
        <p:spPr>
          <a:xfrm>
            <a:off x="515938" y="4349395"/>
            <a:ext cx="3344862" cy="1476729"/>
          </a:xfrm>
        </p:spPr>
        <p:txBody>
          <a:bodyPr/>
          <a:lstStyle>
            <a:lvl1pPr marL="0" indent="0">
              <a:buNone/>
              <a:defRPr sz="1400" b="0">
                <a:latin typeface="+mn-lt"/>
              </a:defRPr>
            </a:lvl1pPr>
          </a:lstStyle>
          <a:p>
            <a:pPr lvl="0"/>
            <a:r>
              <a:rPr lang="ru-RU" dirty="0"/>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 </a:t>
            </a:r>
            <a:r>
              <a:rPr lang="en-US" dirty="0"/>
              <a:t>14</a:t>
            </a:r>
            <a:r>
              <a:rPr lang="ru-RU" dirty="0"/>
              <a:t> </a:t>
            </a:r>
            <a:r>
              <a:rPr lang="ru-RU" dirty="0" err="1"/>
              <a:t>pt</a:t>
            </a:r>
            <a:r>
              <a:rPr lang="ru-RU" dirty="0"/>
              <a:t>.</a:t>
            </a:r>
          </a:p>
          <a:p>
            <a:pPr lvl="0"/>
            <a:endParaRPr lang="ru-RU" dirty="0"/>
          </a:p>
        </p:txBody>
      </p:sp>
      <p:sp>
        <p:nvSpPr>
          <p:cNvPr id="31" name="Текст 29">
            <a:extLst>
              <a:ext uri="{FF2B5EF4-FFF2-40B4-BE49-F238E27FC236}">
                <a16:creationId xmlns:a16="http://schemas.microsoft.com/office/drawing/2014/main" id="{9EB0C665-709C-40B6-BA26-156792C16CC4}"/>
              </a:ext>
            </a:extLst>
          </p:cNvPr>
          <p:cNvSpPr>
            <a:spLocks noGrp="1"/>
          </p:cNvSpPr>
          <p:nvPr>
            <p:ph type="body" sz="quarter" idx="23" hasCustomPrompt="1"/>
          </p:nvPr>
        </p:nvSpPr>
        <p:spPr>
          <a:xfrm>
            <a:off x="4219784" y="4349394"/>
            <a:ext cx="3344862" cy="1476729"/>
          </a:xfrm>
        </p:spPr>
        <p:txBody>
          <a:bodyPr/>
          <a:lstStyle>
            <a:lvl1pPr marL="0" indent="0">
              <a:buNone/>
              <a:defRPr sz="1400" b="0">
                <a:latin typeface="+mn-lt"/>
              </a:defRPr>
            </a:lvl1pPr>
          </a:lstStyle>
          <a:p>
            <a:pPr lvl="0"/>
            <a:r>
              <a:rPr lang="ru-RU" dirty="0"/>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 </a:t>
            </a:r>
            <a:r>
              <a:rPr lang="en-US" dirty="0"/>
              <a:t>14</a:t>
            </a:r>
            <a:r>
              <a:rPr lang="ru-RU" dirty="0"/>
              <a:t> </a:t>
            </a:r>
            <a:r>
              <a:rPr lang="ru-RU" dirty="0" err="1"/>
              <a:t>pt</a:t>
            </a:r>
            <a:r>
              <a:rPr lang="ru-RU" dirty="0"/>
              <a:t>.</a:t>
            </a:r>
          </a:p>
          <a:p>
            <a:pPr lvl="0"/>
            <a:endParaRPr lang="ru-RU" dirty="0"/>
          </a:p>
        </p:txBody>
      </p:sp>
      <p:sp>
        <p:nvSpPr>
          <p:cNvPr id="32" name="Текст 29">
            <a:extLst>
              <a:ext uri="{FF2B5EF4-FFF2-40B4-BE49-F238E27FC236}">
                <a16:creationId xmlns:a16="http://schemas.microsoft.com/office/drawing/2014/main" id="{90AF322D-5028-4201-9D00-B3802D43138D}"/>
              </a:ext>
            </a:extLst>
          </p:cNvPr>
          <p:cNvSpPr>
            <a:spLocks noGrp="1"/>
          </p:cNvSpPr>
          <p:nvPr>
            <p:ph type="body" sz="quarter" idx="24" hasCustomPrompt="1"/>
          </p:nvPr>
        </p:nvSpPr>
        <p:spPr>
          <a:xfrm>
            <a:off x="7940566" y="4349393"/>
            <a:ext cx="3344862" cy="1476729"/>
          </a:xfrm>
        </p:spPr>
        <p:txBody>
          <a:bodyPr/>
          <a:lstStyle>
            <a:lvl1pPr marL="0" indent="0">
              <a:buNone/>
              <a:defRPr sz="1400" b="0">
                <a:latin typeface="+mn-lt"/>
              </a:defRPr>
            </a:lvl1pPr>
          </a:lstStyle>
          <a:p>
            <a:pPr lvl="0"/>
            <a:r>
              <a:rPr lang="ru-RU" dirty="0"/>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 </a:t>
            </a:r>
            <a:r>
              <a:rPr lang="en-US" dirty="0"/>
              <a:t>14</a:t>
            </a:r>
            <a:r>
              <a:rPr lang="ru-RU" dirty="0"/>
              <a:t> </a:t>
            </a:r>
            <a:r>
              <a:rPr lang="ru-RU" dirty="0" err="1"/>
              <a:t>pt</a:t>
            </a:r>
            <a:r>
              <a:rPr lang="ru-RU" dirty="0"/>
              <a:t>.</a:t>
            </a:r>
          </a:p>
          <a:p>
            <a:pPr lvl="0"/>
            <a:endParaRPr lang="ru-RU" dirty="0"/>
          </a:p>
        </p:txBody>
      </p:sp>
    </p:spTree>
    <p:extLst>
      <p:ext uri="{BB962C8B-B14F-4D97-AF65-F5344CB8AC3E}">
        <p14:creationId xmlns:p14="http://schemas.microsoft.com/office/powerpoint/2010/main" val="776911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диаграмма">
    <p:bg>
      <p:bgRef idx="1001">
        <a:schemeClr val="bg2"/>
      </p:bgRef>
    </p:bg>
    <p:spTree>
      <p:nvGrpSpPr>
        <p:cNvPr id="1" name=""/>
        <p:cNvGrpSpPr/>
        <p:nvPr/>
      </p:nvGrpSpPr>
      <p:grpSpPr>
        <a:xfrm>
          <a:off x="0" y="0"/>
          <a:ext cx="0" cy="0"/>
          <a:chOff x="0" y="0"/>
          <a:chExt cx="0" cy="0"/>
        </a:xfrm>
      </p:grpSpPr>
      <p:sp>
        <p:nvSpPr>
          <p:cNvPr id="9" name="Диаграмма 7">
            <a:extLst>
              <a:ext uri="{FF2B5EF4-FFF2-40B4-BE49-F238E27FC236}">
                <a16:creationId xmlns:a16="http://schemas.microsoft.com/office/drawing/2014/main" id="{D23C8BC2-4593-447F-BCB5-752067B66F0C}"/>
              </a:ext>
            </a:extLst>
          </p:cNvPr>
          <p:cNvSpPr>
            <a:spLocks noGrp="1"/>
          </p:cNvSpPr>
          <p:nvPr>
            <p:ph type="chart" sz="quarter" idx="10"/>
          </p:nvPr>
        </p:nvSpPr>
        <p:spPr>
          <a:xfrm>
            <a:off x="5272096" y="1117600"/>
            <a:ext cx="6440477" cy="4619647"/>
          </a:xfrm>
        </p:spPr>
        <p:txBody>
          <a:bodyPr/>
          <a:lstStyle>
            <a:lvl1pPr marL="0" indent="0">
              <a:buNone/>
              <a:defRPr/>
            </a:lvl1pPr>
          </a:lstStyle>
          <a:p>
            <a:endParaRPr lang="ru-RU"/>
          </a:p>
        </p:txBody>
      </p:sp>
      <p:sp>
        <p:nvSpPr>
          <p:cNvPr id="11" name="Текст 35">
            <a:extLst>
              <a:ext uri="{FF2B5EF4-FFF2-40B4-BE49-F238E27FC236}">
                <a16:creationId xmlns:a16="http://schemas.microsoft.com/office/drawing/2014/main" id="{3F2613E4-E957-4290-8428-C042F966F26E}"/>
              </a:ext>
            </a:extLst>
          </p:cNvPr>
          <p:cNvSpPr>
            <a:spLocks noGrp="1"/>
          </p:cNvSpPr>
          <p:nvPr>
            <p:ph type="body" sz="quarter" idx="18" hasCustomPrompt="1"/>
          </p:nvPr>
        </p:nvSpPr>
        <p:spPr>
          <a:xfrm>
            <a:off x="585898" y="2377440"/>
            <a:ext cx="4322531" cy="2401594"/>
          </a:xfrm>
        </p:spPr>
        <p:txBody>
          <a:bodyPr lIns="0" tIns="0" rIns="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0E2D69"/>
                </a:solidFill>
                <a:latin typeface="+mn-lt"/>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a:t>
            </a:r>
            <a:r>
              <a:rPr lang="en-US" dirty="0"/>
              <a:t>14 </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6" name="Текст 15">
            <a:extLst>
              <a:ext uri="{FF2B5EF4-FFF2-40B4-BE49-F238E27FC236}">
                <a16:creationId xmlns:a16="http://schemas.microsoft.com/office/drawing/2014/main" id="{62211184-B3A2-4E00-BC7C-4C9E7DC19D12}"/>
              </a:ext>
            </a:extLst>
          </p:cNvPr>
          <p:cNvSpPr>
            <a:spLocks noGrp="1"/>
          </p:cNvSpPr>
          <p:nvPr>
            <p:ph type="body" sz="quarter" idx="19" hasCustomPrompt="1"/>
          </p:nvPr>
        </p:nvSpPr>
        <p:spPr>
          <a:xfrm>
            <a:off x="515938" y="5049838"/>
            <a:ext cx="4392612" cy="687387"/>
          </a:xfrm>
        </p:spPr>
        <p:txBody>
          <a:bodyPr>
            <a:normAutofit/>
          </a:bodyPr>
          <a:lstStyle>
            <a:lvl1pPr marL="0" indent="0">
              <a:buNone/>
              <a:defRPr sz="1200"/>
            </a:lvl1pPr>
          </a:lstStyle>
          <a:p>
            <a:pPr lvl="0"/>
            <a:r>
              <a:rPr lang="ru-RU" dirty="0"/>
              <a:t>Примечания, или любая другая пояснительная или дополнительная информация набираются шрифтом размером 12 </a:t>
            </a:r>
            <a:r>
              <a:rPr lang="ru-RU" dirty="0" err="1"/>
              <a:t>pt</a:t>
            </a:r>
            <a:endParaRPr lang="ru-RU" dirty="0"/>
          </a:p>
        </p:txBody>
      </p:sp>
      <p:pic>
        <p:nvPicPr>
          <p:cNvPr id="19" name="Рисунок 18">
            <a:extLst>
              <a:ext uri="{FF2B5EF4-FFF2-40B4-BE49-F238E27FC236}">
                <a16:creationId xmlns:a16="http://schemas.microsoft.com/office/drawing/2014/main" id="{B0847DE9-6645-4802-8359-8FC07DBD6CC4}"/>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938" y="368300"/>
            <a:ext cx="461929" cy="461929"/>
          </a:xfrm>
          <a:prstGeom prst="rect">
            <a:avLst/>
          </a:prstGeom>
        </p:spPr>
      </p:pic>
      <p:sp>
        <p:nvSpPr>
          <p:cNvPr id="10" name="Текст 19">
            <a:extLst>
              <a:ext uri="{FF2B5EF4-FFF2-40B4-BE49-F238E27FC236}">
                <a16:creationId xmlns:a16="http://schemas.microsoft.com/office/drawing/2014/main" id="{CCB0FD4A-9490-42B2-BF7E-62F801976C4D}"/>
              </a:ext>
            </a:extLst>
          </p:cNvPr>
          <p:cNvSpPr>
            <a:spLocks noGrp="1"/>
          </p:cNvSpPr>
          <p:nvPr>
            <p:ph type="body" sz="quarter" idx="16" hasCustomPrompt="1"/>
          </p:nvPr>
        </p:nvSpPr>
        <p:spPr>
          <a:xfrm>
            <a:off x="515938" y="1117600"/>
            <a:ext cx="4392491" cy="853440"/>
          </a:xfrm>
        </p:spPr>
        <p:txBody>
          <a:bodyPr>
            <a:normAutofit/>
          </a:bodyPr>
          <a:lstStyle>
            <a:lvl1pPr marL="0" indent="0">
              <a:buNone/>
              <a:defRPr sz="2400"/>
            </a:lvl1pPr>
          </a:lstStyle>
          <a:p>
            <a:r>
              <a:rPr lang="ru-RU" dirty="0">
                <a:solidFill>
                  <a:srgbClr val="102D69"/>
                </a:solidFill>
                <a:latin typeface="+mj-lt"/>
              </a:rPr>
              <a:t>Заголовок может быть набран в две или три строки</a:t>
            </a:r>
            <a:r>
              <a:rPr lang="en-GB" dirty="0">
                <a:solidFill>
                  <a:srgbClr val="102D69"/>
                </a:solidFill>
                <a:latin typeface="+mj-lt"/>
              </a:rPr>
              <a:t> 24 </a:t>
            </a:r>
            <a:r>
              <a:rPr lang="en-GB" dirty="0" err="1">
                <a:solidFill>
                  <a:srgbClr val="102D69"/>
                </a:solidFill>
                <a:latin typeface="+mj-lt"/>
              </a:rPr>
              <a:t>pt</a:t>
            </a:r>
            <a:r>
              <a:rPr lang="en-GB" dirty="0">
                <a:solidFill>
                  <a:srgbClr val="102D69"/>
                </a:solidFill>
                <a:latin typeface="+mj-lt"/>
              </a:rPr>
              <a:t>)</a:t>
            </a:r>
            <a:endParaRPr lang="ru-RU" dirty="0">
              <a:solidFill>
                <a:srgbClr val="102D69"/>
              </a:solidFill>
              <a:latin typeface="+mj-lt"/>
            </a:endParaRPr>
          </a:p>
        </p:txBody>
      </p:sp>
    </p:spTree>
    <p:extLst>
      <p:ext uri="{BB962C8B-B14F-4D97-AF65-F5344CB8AC3E}">
        <p14:creationId xmlns:p14="http://schemas.microsoft.com/office/powerpoint/2010/main" val="28475034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 1">
    <p:bg>
      <p:bgPr>
        <a:solidFill>
          <a:srgbClr val="FFFFFF"/>
        </a:solidFill>
        <a:effectLst/>
      </p:bgPr>
    </p:bg>
    <p:spTree>
      <p:nvGrpSpPr>
        <p:cNvPr id="1" name=""/>
        <p:cNvGrpSpPr/>
        <p:nvPr/>
      </p:nvGrpSpPr>
      <p:grpSpPr>
        <a:xfrm>
          <a:off x="0" y="0"/>
          <a:ext cx="0" cy="0"/>
          <a:chOff x="0" y="0"/>
          <a:chExt cx="0" cy="0"/>
        </a:xfrm>
      </p:grpSpPr>
      <p:sp>
        <p:nvSpPr>
          <p:cNvPr id="9" name="Таблица 18">
            <a:extLst>
              <a:ext uri="{FF2B5EF4-FFF2-40B4-BE49-F238E27FC236}">
                <a16:creationId xmlns:a16="http://schemas.microsoft.com/office/drawing/2014/main" id="{821275C1-81FD-44D5-90B5-EDA474043FBB}"/>
              </a:ext>
            </a:extLst>
          </p:cNvPr>
          <p:cNvSpPr>
            <a:spLocks noGrp="1"/>
          </p:cNvSpPr>
          <p:nvPr>
            <p:ph type="tbl" sz="quarter" idx="19"/>
          </p:nvPr>
        </p:nvSpPr>
        <p:spPr>
          <a:xfrm>
            <a:off x="585787" y="2208362"/>
            <a:ext cx="7617895" cy="3295290"/>
          </a:xfrm>
        </p:spPr>
        <p:txBody>
          <a:bodyPr/>
          <a:lstStyle>
            <a:lvl1pPr marL="0" indent="0">
              <a:buNone/>
              <a:defRPr/>
            </a:lvl1pPr>
          </a:lstStyle>
          <a:p>
            <a:endParaRPr lang="ru-RU"/>
          </a:p>
        </p:txBody>
      </p:sp>
      <p:sp>
        <p:nvSpPr>
          <p:cNvPr id="11" name="Текст 35">
            <a:extLst>
              <a:ext uri="{FF2B5EF4-FFF2-40B4-BE49-F238E27FC236}">
                <a16:creationId xmlns:a16="http://schemas.microsoft.com/office/drawing/2014/main" id="{E6A76587-D794-4849-8AF6-78A3CCF6B5A5}"/>
              </a:ext>
            </a:extLst>
          </p:cNvPr>
          <p:cNvSpPr>
            <a:spLocks noGrp="1"/>
          </p:cNvSpPr>
          <p:nvPr>
            <p:ph type="body" sz="quarter" idx="20" hasCustomPrompt="1"/>
          </p:nvPr>
        </p:nvSpPr>
        <p:spPr>
          <a:xfrm>
            <a:off x="8557533" y="2208362"/>
            <a:ext cx="3155042" cy="3295290"/>
          </a:xfrm>
        </p:spPr>
        <p:txBody>
          <a:bodyPr lIns="0" tIns="0" rIns="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i="0">
                <a:solidFill>
                  <a:srgbClr val="0E2D69"/>
                </a:solidFill>
                <a:latin typeface="+mn-lt"/>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a:t>
            </a:r>
            <a:r>
              <a:rPr lang="en-US" dirty="0"/>
              <a:t>14 </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3" name="Текст 12">
            <a:extLst>
              <a:ext uri="{FF2B5EF4-FFF2-40B4-BE49-F238E27FC236}">
                <a16:creationId xmlns:a16="http://schemas.microsoft.com/office/drawing/2014/main" id="{75538E3B-CA90-446A-B14F-069A04B31D3C}"/>
              </a:ext>
            </a:extLst>
          </p:cNvPr>
          <p:cNvSpPr>
            <a:spLocks noGrp="1"/>
          </p:cNvSpPr>
          <p:nvPr>
            <p:ph type="body" sz="quarter" idx="21" hasCustomPrompt="1"/>
          </p:nvPr>
        </p:nvSpPr>
        <p:spPr>
          <a:xfrm>
            <a:off x="515938" y="1239838"/>
            <a:ext cx="7688262" cy="733425"/>
          </a:xfrm>
        </p:spPr>
        <p:txBody>
          <a:bodyPr/>
          <a:lstStyle>
            <a:lvl1pPr marL="0" indent="0">
              <a:buNone/>
              <a:defRPr sz="1800"/>
            </a:lvl1pPr>
          </a:lstStyle>
          <a:p>
            <a:pPr lvl="0"/>
            <a:r>
              <a:rPr lang="ru-RU" dirty="0"/>
              <a:t>Название таблицы. Обратите внимание, что название графика набирается меньшим кеглем, чем заголовок (18 </a:t>
            </a:r>
            <a:r>
              <a:rPr lang="ru-RU" dirty="0" err="1"/>
              <a:t>pt</a:t>
            </a:r>
            <a:r>
              <a:rPr lang="ru-RU" dirty="0"/>
              <a:t>)</a:t>
            </a:r>
          </a:p>
        </p:txBody>
      </p:sp>
    </p:spTree>
    <p:extLst>
      <p:ext uri="{BB962C8B-B14F-4D97-AF65-F5344CB8AC3E}">
        <p14:creationId xmlns:p14="http://schemas.microsoft.com/office/powerpoint/2010/main" val="3403751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83F7381A-9CC3-4685-884D-1869DCFF9153}"/>
              </a:ext>
            </a:extLst>
          </p:cNvPr>
          <p:cNvPicPr>
            <a:picLocks noChangeAspect="1"/>
          </p:cNvPicPr>
          <p:nvPr userDrawn="1"/>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269979" y="6041431"/>
            <a:ext cx="442595" cy="448269"/>
          </a:xfrm>
          <a:prstGeom prst="rect">
            <a:avLst/>
          </a:prstGeom>
        </p:spPr>
      </p:pic>
      <p:sp>
        <p:nvSpPr>
          <p:cNvPr id="2" name="Заголовок 1">
            <a:extLst>
              <a:ext uri="{FF2B5EF4-FFF2-40B4-BE49-F238E27FC236}">
                <a16:creationId xmlns:a16="http://schemas.microsoft.com/office/drawing/2014/main" id="{96150A52-4DEA-47D8-8DAF-B9A2A302C746}"/>
              </a:ext>
            </a:extLst>
          </p:cNvPr>
          <p:cNvSpPr>
            <a:spLocks noGrp="1"/>
          </p:cNvSpPr>
          <p:nvPr>
            <p:ph type="title"/>
          </p:nvPr>
        </p:nvSpPr>
        <p:spPr>
          <a:xfrm>
            <a:off x="515939" y="979010"/>
            <a:ext cx="11196636" cy="1325563"/>
          </a:xfrm>
          <a:prstGeom prst="rect">
            <a:avLst/>
          </a:prstGeom>
        </p:spPr>
        <p:txBody>
          <a:bodyPr vert="horz" lIns="91440" tIns="45720" rIns="91440" bIns="45720" rtlCol="0" anchor="ctr">
            <a:normAutofit/>
          </a:bodyPr>
          <a:lstStyle/>
          <a:p>
            <a:r>
              <a:rPr lang="ru-RU" dirty="0"/>
              <a:t>Образец заголовка</a:t>
            </a:r>
          </a:p>
        </p:txBody>
      </p:sp>
      <p:sp>
        <p:nvSpPr>
          <p:cNvPr id="3" name="Текст 2">
            <a:extLst>
              <a:ext uri="{FF2B5EF4-FFF2-40B4-BE49-F238E27FC236}">
                <a16:creationId xmlns:a16="http://schemas.microsoft.com/office/drawing/2014/main" id="{D6B5238F-0EAD-43D8-915E-120763CCFD79}"/>
              </a:ext>
            </a:extLst>
          </p:cNvPr>
          <p:cNvSpPr>
            <a:spLocks noGrp="1"/>
          </p:cNvSpPr>
          <p:nvPr>
            <p:ph type="body" idx="1"/>
          </p:nvPr>
        </p:nvSpPr>
        <p:spPr>
          <a:xfrm>
            <a:off x="515938" y="2550159"/>
            <a:ext cx="11196636" cy="3939541"/>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501836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9" r:id="rId4"/>
    <p:sldLayoutId id="2147483660" r:id="rId5"/>
    <p:sldLayoutId id="2147483658" r:id="rId6"/>
    <p:sldLayoutId id="2147483654" r:id="rId7"/>
    <p:sldLayoutId id="2147483657" r:id="rId8"/>
    <p:sldLayoutId id="2147483651" r:id="rId9"/>
    <p:sldLayoutId id="2147483662" r:id="rId10"/>
    <p:sldLayoutId id="2147483655" r:id="rId11"/>
    <p:sldLayoutId id="2147483661" r:id="rId12"/>
    <p:sldLayoutId id="2147483666" r:id="rId13"/>
    <p:sldLayoutId id="214748366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3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2" userDrawn="1">
          <p15:clr>
            <a:srgbClr val="F26B43"/>
          </p15:clr>
        </p15:guide>
        <p15:guide id="2" pos="325" userDrawn="1">
          <p15:clr>
            <a:srgbClr val="F26B43"/>
          </p15:clr>
        </p15:guide>
        <p15:guide id="3" pos="7378" userDrawn="1">
          <p15:clr>
            <a:srgbClr val="F26B43"/>
          </p15:clr>
        </p15:guide>
        <p15:guide id="4" orient="horz" pos="40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www.anaconda.com/" TargetMode="Externa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datasetsearch.research.google.com/" TargetMode="External"/><Relationship Id="rId7" Type="http://schemas.openxmlformats.org/officeDocument/2006/relationships/hyperlink" Target="https://data.mos.ru/opendata?sorting=byNameCatalog-ASC&amp;activeStatus=true" TargetMode="External"/><Relationship Id="rId2" Type="http://schemas.openxmlformats.org/officeDocument/2006/relationships/hyperlink" Target="https://www.kaggle.com/" TargetMode="External"/><Relationship Id="rId1" Type="http://schemas.openxmlformats.org/officeDocument/2006/relationships/slideLayout" Target="../slideLayouts/slideLayout14.xml"/><Relationship Id="rId6" Type="http://schemas.openxmlformats.org/officeDocument/2006/relationships/hyperlink" Target="https://rosstat.gov.ru/databases" TargetMode="External"/><Relationship Id="rId5" Type="http://schemas.openxmlformats.org/officeDocument/2006/relationships/hyperlink" Target="https://europa.eu/eurobarometer/screen/home" TargetMode="External"/><Relationship Id="rId4" Type="http://schemas.openxmlformats.org/officeDocument/2006/relationships/hyperlink" Target="https://dataverse.harvard.edu/"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hyperlink" Target="https://www.machinelearningplus.com/plots/top-50-matplotlib-visualizations-the-master-plots-python/" TargetMode="External"/><Relationship Id="rId2" Type="http://schemas.openxmlformats.org/officeDocument/2006/relationships/hyperlink" Target="https://python-graph-gallery.com/" TargetMode="Externa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EA2DA171-5DF8-4844-AA8C-D413E1D32352}"/>
              </a:ext>
            </a:extLst>
          </p:cNvPr>
          <p:cNvSpPr>
            <a:spLocks noGrp="1"/>
          </p:cNvSpPr>
          <p:nvPr>
            <p:ph type="ctrTitle"/>
          </p:nvPr>
        </p:nvSpPr>
        <p:spPr/>
        <p:txBody>
          <a:bodyPr>
            <a:normAutofit/>
          </a:bodyPr>
          <a:lstStyle/>
          <a:p>
            <a:r>
              <a:rPr lang="ru-RU" dirty="0"/>
              <a:t>Меликян Алиса Валерьевна</a:t>
            </a:r>
            <a:br>
              <a:rPr lang="ru-RU" dirty="0"/>
            </a:br>
            <a:r>
              <a:rPr lang="ru-RU" dirty="0"/>
              <a:t>кандидат наук, доцент ФКН НИУ ВШЭ</a:t>
            </a:r>
          </a:p>
        </p:txBody>
      </p:sp>
      <p:sp>
        <p:nvSpPr>
          <p:cNvPr id="5" name="Текст 4">
            <a:extLst>
              <a:ext uri="{FF2B5EF4-FFF2-40B4-BE49-F238E27FC236}">
                <a16:creationId xmlns:a16="http://schemas.microsoft.com/office/drawing/2014/main" id="{A4B83823-E82E-4749-A877-2EA2DB499436}"/>
              </a:ext>
            </a:extLst>
          </p:cNvPr>
          <p:cNvSpPr>
            <a:spLocks noGrp="1"/>
          </p:cNvSpPr>
          <p:nvPr>
            <p:ph type="body" sz="quarter" idx="10"/>
          </p:nvPr>
        </p:nvSpPr>
        <p:spPr>
          <a:xfrm>
            <a:off x="2319686" y="1924493"/>
            <a:ext cx="8196262" cy="2082800"/>
          </a:xfrm>
        </p:spPr>
        <p:txBody>
          <a:bodyPr/>
          <a:lstStyle/>
          <a:p>
            <a:r>
              <a:rPr lang="ru-RU" dirty="0"/>
              <a:t>НИС «Анализ данных в </a:t>
            </a:r>
            <a:r>
              <a:rPr lang="en-US" dirty="0"/>
              <a:t>Python</a:t>
            </a:r>
            <a:r>
              <a:rPr lang="ru-RU" dirty="0"/>
              <a:t>»</a:t>
            </a:r>
          </a:p>
        </p:txBody>
      </p:sp>
    </p:spTree>
    <p:extLst>
      <p:ext uri="{BB962C8B-B14F-4D97-AF65-F5344CB8AC3E}">
        <p14:creationId xmlns:p14="http://schemas.microsoft.com/office/powerpoint/2010/main" val="3020663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5314A-94BE-4466-52F2-B578C18113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CC48C-2949-2A52-2203-30E90819034C}"/>
              </a:ext>
            </a:extLst>
          </p:cNvPr>
          <p:cNvSpPr>
            <a:spLocks noGrp="1"/>
          </p:cNvSpPr>
          <p:nvPr>
            <p:ph type="title"/>
          </p:nvPr>
        </p:nvSpPr>
        <p:spPr/>
        <p:txBody>
          <a:bodyPr>
            <a:normAutofit/>
          </a:bodyPr>
          <a:lstStyle/>
          <a:p>
            <a:r>
              <a:rPr lang="ru-RU" sz="3800" dirty="0">
                <a:cs typeface="Arial" panose="020B0604020202020204" pitchFamily="34" charset="0"/>
              </a:rPr>
              <a:t>Как получить 9 или 10 за практические задания?</a:t>
            </a:r>
            <a:endParaRPr sz="3800" dirty="0"/>
          </a:p>
        </p:txBody>
      </p:sp>
      <p:sp>
        <p:nvSpPr>
          <p:cNvPr id="3" name="Content Placeholder 2">
            <a:extLst>
              <a:ext uri="{FF2B5EF4-FFF2-40B4-BE49-F238E27FC236}">
                <a16:creationId xmlns:a16="http://schemas.microsoft.com/office/drawing/2014/main" id="{A38792AC-63AC-617B-B1C3-ED5278BF6750}"/>
              </a:ext>
            </a:extLst>
          </p:cNvPr>
          <p:cNvSpPr>
            <a:spLocks noGrp="1"/>
          </p:cNvSpPr>
          <p:nvPr>
            <p:ph idx="1"/>
          </p:nvPr>
        </p:nvSpPr>
        <p:spPr>
          <a:xfrm>
            <a:off x="515938" y="2304573"/>
            <a:ext cx="11041062" cy="4185127"/>
          </a:xfrm>
        </p:spPr>
        <p:txBody>
          <a:bodyPr>
            <a:normAutofit/>
          </a:bodyPr>
          <a:lstStyle/>
          <a:p>
            <a:pPr algn="just"/>
            <a:r>
              <a:rPr lang="ru-RU" sz="2400" dirty="0"/>
              <a:t>Выполнить не только задачи в рамках полученного задания, но и расширить анализ, применить дополнительные приемы обработки и анализа данных, которые позволят получить новые знания об изучаемых объектах или выявить интересные тенденции в рассматриваемых данных.</a:t>
            </a:r>
          </a:p>
          <a:p>
            <a:pPr algn="just"/>
            <a:r>
              <a:rPr lang="ru-RU" sz="2400" dirty="0"/>
              <a:t>Выступить с докладом на инициативную тему.</a:t>
            </a:r>
          </a:p>
          <a:p>
            <a:pPr marL="457200" lvl="1" indent="0" algn="just">
              <a:buNone/>
            </a:pPr>
            <a:r>
              <a:rPr lang="ru-RU" sz="2200" i="1" dirty="0"/>
              <a:t>Возможные темы на ближайшее занятие: интересные библиотеки и функции, необычные графики</a:t>
            </a:r>
            <a:r>
              <a:rPr lang="en-US" sz="2200" i="1" dirty="0"/>
              <a:t>/</a:t>
            </a:r>
            <a:r>
              <a:rPr lang="ru-RU" sz="2200" i="1" dirty="0"/>
              <a:t>интерактивные графики</a:t>
            </a:r>
            <a:r>
              <a:rPr lang="en-US" sz="2200" i="1" dirty="0"/>
              <a:t>, </a:t>
            </a:r>
            <a:r>
              <a:rPr lang="ru-RU" sz="2200" i="1" dirty="0"/>
              <a:t>создание</a:t>
            </a:r>
            <a:r>
              <a:rPr lang="en-US" sz="2200" i="1" dirty="0"/>
              <a:t> </a:t>
            </a:r>
            <a:r>
              <a:rPr lang="ru-RU" sz="2200" i="1" dirty="0"/>
              <a:t>и оформление профиля на </a:t>
            </a:r>
            <a:r>
              <a:rPr lang="en" sz="2200" i="1" dirty="0"/>
              <a:t>GitHub</a:t>
            </a:r>
            <a:r>
              <a:rPr lang="ru-RU" sz="2200" i="1" dirty="0"/>
              <a:t>.</a:t>
            </a:r>
          </a:p>
          <a:p>
            <a:pPr algn="just"/>
            <a:r>
              <a:rPr lang="ru-RU" sz="2400" dirty="0"/>
              <a:t>Стать победителем в квизе (проводятся на каждом занятии).</a:t>
            </a:r>
          </a:p>
          <a:p>
            <a:pPr algn="just"/>
            <a:endParaRPr sz="2400" dirty="0"/>
          </a:p>
        </p:txBody>
      </p:sp>
    </p:spTree>
    <p:extLst>
      <p:ext uri="{BB962C8B-B14F-4D97-AF65-F5344CB8AC3E}">
        <p14:creationId xmlns:p14="http://schemas.microsoft.com/office/powerpoint/2010/main" val="1900360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AED6E-CAEC-B05C-C8FF-50337C8886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1F992A-8958-4B93-7049-BF09C4E4DBB1}"/>
              </a:ext>
            </a:extLst>
          </p:cNvPr>
          <p:cNvSpPr>
            <a:spLocks noGrp="1"/>
          </p:cNvSpPr>
          <p:nvPr>
            <p:ph type="title"/>
          </p:nvPr>
        </p:nvSpPr>
        <p:spPr/>
        <p:txBody>
          <a:bodyPr/>
          <a:lstStyle/>
          <a:p>
            <a:r>
              <a:rPr lang="ru-RU" dirty="0"/>
              <a:t>Инструменты</a:t>
            </a:r>
            <a:endParaRPr dirty="0"/>
          </a:p>
        </p:txBody>
      </p:sp>
      <p:sp>
        <p:nvSpPr>
          <p:cNvPr id="3" name="Content Placeholder 2">
            <a:extLst>
              <a:ext uri="{FF2B5EF4-FFF2-40B4-BE49-F238E27FC236}">
                <a16:creationId xmlns:a16="http://schemas.microsoft.com/office/drawing/2014/main" id="{7982E506-2B1B-E933-0698-2B342DB16DED}"/>
              </a:ext>
            </a:extLst>
          </p:cNvPr>
          <p:cNvSpPr>
            <a:spLocks noGrp="1"/>
          </p:cNvSpPr>
          <p:nvPr>
            <p:ph idx="1"/>
          </p:nvPr>
        </p:nvSpPr>
        <p:spPr>
          <a:xfrm>
            <a:off x="515938" y="2504989"/>
            <a:ext cx="11041062" cy="4185127"/>
          </a:xfrm>
        </p:spPr>
        <p:txBody>
          <a:bodyPr>
            <a:normAutofit/>
          </a:bodyPr>
          <a:lstStyle/>
          <a:p>
            <a:pPr>
              <a:buSzPct val="50000"/>
              <a:buFont typeface="Системный шрифт, обычный"/>
              <a:buChar char="🟢"/>
              <a:defRPr/>
            </a:pPr>
            <a:r>
              <a:rPr lang="ru-RU" sz="2500" dirty="0"/>
              <a:t> Дистрибутив </a:t>
            </a:r>
            <a:r>
              <a:rPr lang="en" sz="2500" dirty="0"/>
              <a:t>Anaconda </a:t>
            </a:r>
            <a:r>
              <a:rPr lang="ru-RU" sz="2500" dirty="0"/>
              <a:t>содержит интерпретатор языка </a:t>
            </a:r>
            <a:r>
              <a:rPr lang="en" sz="2500" dirty="0"/>
              <a:t>Python </a:t>
            </a:r>
            <a:r>
              <a:rPr lang="ru-RU" sz="2500" dirty="0"/>
              <a:t>и несколько сред разработки. Мы будем использовать интерактивную среду разработки </a:t>
            </a:r>
            <a:r>
              <a:rPr lang="en" sz="2500" dirty="0" err="1"/>
              <a:t>Jupyter</a:t>
            </a:r>
            <a:r>
              <a:rPr lang="en" sz="2500" dirty="0"/>
              <a:t> Notebook, </a:t>
            </a:r>
            <a:r>
              <a:rPr lang="ru-RU" sz="2500" dirty="0"/>
              <a:t>работающую с </a:t>
            </a:r>
            <a:r>
              <a:rPr lang="en" sz="2500" dirty="0"/>
              <a:t>Python</a:t>
            </a:r>
          </a:p>
          <a:p>
            <a:pPr indent="0">
              <a:buNone/>
              <a:defRPr/>
            </a:pPr>
            <a:r>
              <a:rPr lang="en" sz="2500" dirty="0">
                <a:hlinkClick r:id="rId2" tooltip="https://www.anaconda.com/">
                  <a:extLst>
                    <a:ext uri="{A12FA001-AC4F-418D-AE19-62706E023703}">
                      <ahyp:hlinkClr xmlns:ahyp="http://schemas.microsoft.com/office/drawing/2018/hyperlinkcolor" val="tx"/>
                    </a:ext>
                  </a:extLst>
                </a:hlinkClick>
              </a:rPr>
              <a:t>https://www.anaconda.com/</a:t>
            </a:r>
            <a:endParaRPr lang="ru-RU" sz="2500" dirty="0"/>
          </a:p>
          <a:p>
            <a:pPr indent="0">
              <a:buNone/>
              <a:defRPr/>
            </a:pPr>
            <a:endParaRPr lang="en" sz="2500" dirty="0"/>
          </a:p>
          <a:p>
            <a:pPr>
              <a:buSzPct val="50000"/>
              <a:buFont typeface="Системный шрифт, обычный"/>
              <a:buChar char="🟠"/>
              <a:defRPr/>
            </a:pPr>
            <a:r>
              <a:rPr lang="ru-RU" sz="2500" dirty="0"/>
              <a:t> </a:t>
            </a:r>
            <a:r>
              <a:rPr lang="en" sz="2500" dirty="0"/>
              <a:t>Google </a:t>
            </a:r>
            <a:r>
              <a:rPr lang="en" sz="2500" dirty="0" err="1"/>
              <a:t>Colab</a:t>
            </a:r>
            <a:r>
              <a:rPr lang="en" sz="2500" dirty="0"/>
              <a:t> (</a:t>
            </a:r>
            <a:r>
              <a:rPr lang="ru-RU" sz="2500" dirty="0"/>
              <a:t>интерактивная облачная среда для работы с кодом)</a:t>
            </a:r>
          </a:p>
          <a:p>
            <a:pPr indent="0">
              <a:buNone/>
              <a:defRPr/>
            </a:pPr>
            <a:r>
              <a:rPr lang="en" sz="2500" dirty="0">
                <a:hlinkClick r:id="rId3" tooltip="https://colab.research.google.com/">
                  <a:extLst>
                    <a:ext uri="{A12FA001-AC4F-418D-AE19-62706E023703}">
                      <ahyp:hlinkClr xmlns:ahyp="http://schemas.microsoft.com/office/drawing/2018/hyperlinkcolor" val="tx"/>
                    </a:ext>
                  </a:extLst>
                </a:hlinkClick>
              </a:rPr>
              <a:t>https://colab.research.google.com/</a:t>
            </a:r>
            <a:endParaRPr lang="en" sz="2500" dirty="0"/>
          </a:p>
        </p:txBody>
      </p:sp>
      <p:pic>
        <p:nvPicPr>
          <p:cNvPr id="2050" name="Picture 2" descr="Anaconda Navigator - Scaler Topics">
            <a:extLst>
              <a:ext uri="{FF2B5EF4-FFF2-40B4-BE49-F238E27FC236}">
                <a16:creationId xmlns:a16="http://schemas.microsoft.com/office/drawing/2014/main" id="{DCE4D74A-C347-D51D-C6D5-8D55C769C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541" y="167884"/>
            <a:ext cx="3636818" cy="1809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F01599E-35C7-04FB-87F4-DBE1B713A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3874" y="-140541"/>
            <a:ext cx="3970480" cy="244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360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A962F-8895-B4C1-CDE6-F8A8CE1D1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35306E-6909-EEC7-FCD8-214638675ED6}"/>
              </a:ext>
            </a:extLst>
          </p:cNvPr>
          <p:cNvSpPr>
            <a:spLocks noGrp="1"/>
          </p:cNvSpPr>
          <p:nvPr>
            <p:ph type="title"/>
          </p:nvPr>
        </p:nvSpPr>
        <p:spPr/>
        <p:txBody>
          <a:bodyPr/>
          <a:lstStyle/>
          <a:p>
            <a:r>
              <a:rPr lang="en-US" dirty="0" err="1"/>
              <a:t>Jupyter</a:t>
            </a:r>
            <a:r>
              <a:rPr lang="en-US" dirty="0"/>
              <a:t> Notebook</a:t>
            </a:r>
            <a:endParaRPr dirty="0"/>
          </a:p>
        </p:txBody>
      </p:sp>
      <p:sp>
        <p:nvSpPr>
          <p:cNvPr id="3" name="Content Placeholder 2">
            <a:extLst>
              <a:ext uri="{FF2B5EF4-FFF2-40B4-BE49-F238E27FC236}">
                <a16:creationId xmlns:a16="http://schemas.microsoft.com/office/drawing/2014/main" id="{6C963BC4-3B86-D3F7-4E07-34D8D98FD1F4}"/>
              </a:ext>
            </a:extLst>
          </p:cNvPr>
          <p:cNvSpPr>
            <a:spLocks noGrp="1"/>
          </p:cNvSpPr>
          <p:nvPr>
            <p:ph idx="1"/>
          </p:nvPr>
        </p:nvSpPr>
        <p:spPr>
          <a:xfrm>
            <a:off x="515938" y="2504989"/>
            <a:ext cx="11041062" cy="4185127"/>
          </a:xfrm>
        </p:spPr>
        <p:txBody>
          <a:bodyPr>
            <a:normAutofit/>
          </a:bodyPr>
          <a:lstStyle/>
          <a:p>
            <a:pPr marL="0" indent="0">
              <a:buNone/>
            </a:pPr>
            <a:r>
              <a:rPr lang="ru-RU" sz="2800" dirty="0"/>
              <a:t>Интерактивная веб-среда разработки, со следующим особенностями:</a:t>
            </a:r>
          </a:p>
          <a:p>
            <a:pPr algn="just">
              <a:spcBef>
                <a:spcPts val="1600"/>
              </a:spcBef>
              <a:buSzPct val="50000"/>
              <a:buFont typeface="Системный шрифт, обычный"/>
              <a:buChar char="🟠"/>
            </a:pPr>
            <a:r>
              <a:rPr lang="ru-RU" sz="2500" dirty="0"/>
              <a:t>можно сразу увидеть результат выполнения всего кода или отдельных его фрагментов, при этом код можно разбить на куски и выполнять их в произвольном порядке;</a:t>
            </a:r>
          </a:p>
          <a:p>
            <a:pPr algn="just">
              <a:spcBef>
                <a:spcPts val="1600"/>
              </a:spcBef>
              <a:buSzPct val="50000"/>
              <a:buFont typeface="Системный шрифт, обычный"/>
              <a:buChar char="🟠"/>
            </a:pPr>
            <a:r>
              <a:rPr lang="ru-RU" sz="2500" dirty="0"/>
              <a:t>предусмотрен вывод результата сразу после фрагмента кода;</a:t>
            </a:r>
          </a:p>
          <a:p>
            <a:pPr algn="just">
              <a:spcBef>
                <a:spcPts val="1600"/>
              </a:spcBef>
              <a:buSzPct val="50000"/>
              <a:buFont typeface="Системный шрифт, обычный"/>
              <a:buChar char="🟠"/>
            </a:pPr>
            <a:r>
              <a:rPr lang="ru-RU" sz="2500" dirty="0"/>
              <a:t>поля для ввода кода чередуются с полями, в которые можно добавлять текст, ссылки, изображения.</a:t>
            </a:r>
          </a:p>
        </p:txBody>
      </p:sp>
      <p:pic>
        <p:nvPicPr>
          <p:cNvPr id="4106" name="Picture 10" descr="Picture background">
            <a:extLst>
              <a:ext uri="{FF2B5EF4-FFF2-40B4-BE49-F238E27FC236}">
                <a16:creationId xmlns:a16="http://schemas.microsoft.com/office/drawing/2014/main" id="{59D81915-3F27-6734-0D0C-6749F25F3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2912" y="338655"/>
            <a:ext cx="1696059" cy="1965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521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75E0B-9D94-DA97-1086-96104758BF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6ED7AB-CC5B-DFB9-EC8E-30CEDA553543}"/>
              </a:ext>
            </a:extLst>
          </p:cNvPr>
          <p:cNvSpPr>
            <a:spLocks noGrp="1"/>
          </p:cNvSpPr>
          <p:nvPr>
            <p:ph type="title"/>
          </p:nvPr>
        </p:nvSpPr>
        <p:spPr/>
        <p:txBody>
          <a:bodyPr/>
          <a:lstStyle/>
          <a:p>
            <a:r>
              <a:rPr lang="ru-RU" dirty="0"/>
              <a:t>Полезные ресурсы</a:t>
            </a:r>
            <a:endParaRPr dirty="0"/>
          </a:p>
        </p:txBody>
      </p:sp>
      <p:sp>
        <p:nvSpPr>
          <p:cNvPr id="3" name="Content Placeholder 2">
            <a:extLst>
              <a:ext uri="{FF2B5EF4-FFF2-40B4-BE49-F238E27FC236}">
                <a16:creationId xmlns:a16="http://schemas.microsoft.com/office/drawing/2014/main" id="{1A2E1A29-8177-2D1B-C17C-68FAFF11493B}"/>
              </a:ext>
            </a:extLst>
          </p:cNvPr>
          <p:cNvSpPr>
            <a:spLocks noGrp="1"/>
          </p:cNvSpPr>
          <p:nvPr>
            <p:ph idx="1"/>
          </p:nvPr>
        </p:nvSpPr>
        <p:spPr>
          <a:xfrm>
            <a:off x="515938" y="2504989"/>
            <a:ext cx="11041062" cy="4185127"/>
          </a:xfrm>
        </p:spPr>
        <p:txBody>
          <a:bodyPr>
            <a:normAutofit/>
          </a:bodyPr>
          <a:lstStyle/>
          <a:p>
            <a:pPr marL="342900" indent="-342900" algn="just">
              <a:spcBef>
                <a:spcPct val="20000"/>
              </a:spcBef>
            </a:pPr>
            <a:r>
              <a:rPr lang="en-US" sz="2600" dirty="0">
                <a:solidFill>
                  <a:srgbClr val="0F2C69"/>
                </a:solidFill>
                <a:cs typeface="Arial" panose="020B0604020202020204" pitchFamily="34" charset="0"/>
                <a:hlinkClick r:id="rId2">
                  <a:extLst>
                    <a:ext uri="{A12FA001-AC4F-418D-AE19-62706E023703}">
                      <ahyp:hlinkClr xmlns:ahyp="http://schemas.microsoft.com/office/drawing/2018/hyperlinkcolor" val="tx"/>
                    </a:ext>
                  </a:extLst>
                </a:hlinkClick>
              </a:rPr>
              <a:t>Kaggle</a:t>
            </a:r>
            <a:endParaRPr lang="en-US" sz="2600" dirty="0">
              <a:solidFill>
                <a:srgbClr val="0F2C69"/>
              </a:solidFill>
              <a:cs typeface="Arial" panose="020B0604020202020204" pitchFamily="34" charset="0"/>
            </a:endParaRPr>
          </a:p>
          <a:p>
            <a:pPr marL="342900" indent="-342900" algn="just">
              <a:spcBef>
                <a:spcPct val="20000"/>
              </a:spcBef>
            </a:pPr>
            <a:r>
              <a:rPr lang="en-US" sz="2600" dirty="0">
                <a:solidFill>
                  <a:srgbClr val="0F2C69"/>
                </a:solidFill>
                <a:cs typeface="Arial" panose="020B0604020202020204" pitchFamily="34" charset="0"/>
                <a:hlinkClick r:id="rId3">
                  <a:extLst>
                    <a:ext uri="{A12FA001-AC4F-418D-AE19-62706E023703}">
                      <ahyp:hlinkClr xmlns:ahyp="http://schemas.microsoft.com/office/drawing/2018/hyperlinkcolor" val="tx"/>
                    </a:ext>
                  </a:extLst>
                </a:hlinkClick>
              </a:rPr>
              <a:t>Google Dataset Search</a:t>
            </a:r>
            <a:endParaRPr lang="en-US" sz="2600" dirty="0">
              <a:solidFill>
                <a:srgbClr val="0F2C69"/>
              </a:solidFill>
              <a:cs typeface="Arial" panose="020B0604020202020204" pitchFamily="34" charset="0"/>
            </a:endParaRPr>
          </a:p>
          <a:p>
            <a:pPr marL="342900" indent="-342900" algn="just">
              <a:spcBef>
                <a:spcPct val="20000"/>
              </a:spcBef>
            </a:pPr>
            <a:r>
              <a:rPr lang="en-US" sz="2600" dirty="0">
                <a:solidFill>
                  <a:srgbClr val="0F2C69"/>
                </a:solidFill>
                <a:cs typeface="Arial" panose="020B0604020202020204" pitchFamily="34" charset="0"/>
                <a:hlinkClick r:id="rId4">
                  <a:extLst>
                    <a:ext uri="{A12FA001-AC4F-418D-AE19-62706E023703}">
                      <ahyp:hlinkClr xmlns:ahyp="http://schemas.microsoft.com/office/drawing/2018/hyperlinkcolor" val="tx"/>
                    </a:ext>
                  </a:extLst>
                </a:hlinkClick>
              </a:rPr>
              <a:t>Harvard Dataverse</a:t>
            </a:r>
            <a:endParaRPr lang="en-US" sz="2600" dirty="0">
              <a:solidFill>
                <a:srgbClr val="0F2C69"/>
              </a:solidFill>
              <a:cs typeface="Arial" panose="020B0604020202020204" pitchFamily="34" charset="0"/>
            </a:endParaRPr>
          </a:p>
          <a:p>
            <a:pPr marL="342900" indent="-342900" algn="just">
              <a:spcBef>
                <a:spcPct val="20000"/>
              </a:spcBef>
            </a:pPr>
            <a:r>
              <a:rPr lang="en-US" sz="2600" dirty="0">
                <a:solidFill>
                  <a:srgbClr val="0F2C69"/>
                </a:solidFill>
                <a:cs typeface="Arial" panose="020B0604020202020204" pitchFamily="34" charset="0"/>
                <a:hlinkClick r:id="rId5">
                  <a:extLst>
                    <a:ext uri="{A12FA001-AC4F-418D-AE19-62706E023703}">
                      <ahyp:hlinkClr xmlns:ahyp="http://schemas.microsoft.com/office/drawing/2018/hyperlinkcolor" val="tx"/>
                    </a:ext>
                  </a:extLst>
                </a:hlinkClick>
              </a:rPr>
              <a:t>Eurobarometer</a:t>
            </a:r>
            <a:endParaRPr lang="en-US" sz="2600" dirty="0">
              <a:solidFill>
                <a:srgbClr val="0F2C69"/>
              </a:solidFill>
              <a:cs typeface="Arial" panose="020B0604020202020204" pitchFamily="34" charset="0"/>
            </a:endParaRPr>
          </a:p>
          <a:p>
            <a:pPr marL="342900" indent="-342900" algn="just">
              <a:spcBef>
                <a:spcPct val="20000"/>
              </a:spcBef>
            </a:pPr>
            <a:r>
              <a:rPr lang="ru-RU" sz="2600" dirty="0">
                <a:solidFill>
                  <a:srgbClr val="0F2C69"/>
                </a:solidFill>
                <a:cs typeface="Arial" panose="020B0604020202020204" pitchFamily="34" charset="0"/>
                <a:hlinkClick r:id="rId6">
                  <a:extLst>
                    <a:ext uri="{A12FA001-AC4F-418D-AE19-62706E023703}">
                      <ahyp:hlinkClr xmlns:ahyp="http://schemas.microsoft.com/office/drawing/2018/hyperlinkcolor" val="tx"/>
                    </a:ext>
                  </a:extLst>
                </a:hlinkClick>
              </a:rPr>
              <a:t>Росстат</a:t>
            </a:r>
            <a:endParaRPr lang="en-US" sz="2600" dirty="0">
              <a:solidFill>
                <a:srgbClr val="0F2C69"/>
              </a:solidFill>
              <a:cs typeface="Arial" panose="020B0604020202020204" pitchFamily="34" charset="0"/>
            </a:endParaRPr>
          </a:p>
          <a:p>
            <a:pPr marL="342900" indent="-342900" algn="just">
              <a:spcBef>
                <a:spcPct val="20000"/>
              </a:spcBef>
            </a:pPr>
            <a:r>
              <a:rPr lang="ru-RU" sz="2600" dirty="0">
                <a:solidFill>
                  <a:srgbClr val="0F2C69"/>
                </a:solidFill>
                <a:cs typeface="Arial" panose="020B0604020202020204" pitchFamily="34" charset="0"/>
                <a:hlinkClick r:id="rId7">
                  <a:extLst>
                    <a:ext uri="{A12FA001-AC4F-418D-AE19-62706E023703}">
                      <ahyp:hlinkClr xmlns:ahyp="http://schemas.microsoft.com/office/drawing/2018/hyperlinkcolor" val="tx"/>
                    </a:ext>
                  </a:extLst>
                </a:hlinkClick>
              </a:rPr>
              <a:t>Портал открытых данных правительства Москвы</a:t>
            </a:r>
            <a:endParaRPr lang="en-US" sz="2600" dirty="0">
              <a:solidFill>
                <a:srgbClr val="0F2C69"/>
              </a:solidFill>
              <a:cs typeface="Arial" panose="020B0604020202020204" pitchFamily="34" charset="0"/>
            </a:endParaRPr>
          </a:p>
          <a:p>
            <a:pPr marL="0" indent="0">
              <a:buNone/>
            </a:pPr>
            <a:endParaRPr lang="en" sz="2600" dirty="0">
              <a:solidFill>
                <a:srgbClr val="0F2C69"/>
              </a:solidFill>
            </a:endParaRPr>
          </a:p>
          <a:p>
            <a:pPr marL="0" indent="0">
              <a:buNone/>
            </a:pPr>
            <a:endParaRPr lang="ru-RU" sz="2400" dirty="0">
              <a:solidFill>
                <a:srgbClr val="0F2C69"/>
              </a:solidFill>
            </a:endParaRPr>
          </a:p>
        </p:txBody>
      </p:sp>
      <p:pic>
        <p:nvPicPr>
          <p:cNvPr id="6" name="Picture 2">
            <a:extLst>
              <a:ext uri="{FF2B5EF4-FFF2-40B4-BE49-F238E27FC236}">
                <a16:creationId xmlns:a16="http://schemas.microsoft.com/office/drawing/2014/main" id="{EE7EFCBE-ECA6-BDAD-6E5A-93FACFED72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4261" y="380826"/>
            <a:ext cx="4241800" cy="16383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2" descr="Harvard Dataverse homepage">
            <a:extLst>
              <a:ext uri="{FF2B5EF4-FFF2-40B4-BE49-F238E27FC236}">
                <a16:creationId xmlns:a16="http://schemas.microsoft.com/office/drawing/2014/main" id="{642EEB2D-18D3-F992-1691-DCB9FD8FD6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613823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8C639-6504-C3A9-C292-97B09CCC4B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9C9BB-01E0-B9F6-5C79-A47A536F928A}"/>
              </a:ext>
            </a:extLst>
          </p:cNvPr>
          <p:cNvSpPr>
            <a:spLocks noGrp="1"/>
          </p:cNvSpPr>
          <p:nvPr>
            <p:ph type="title"/>
          </p:nvPr>
        </p:nvSpPr>
        <p:spPr/>
        <p:txBody>
          <a:bodyPr/>
          <a:lstStyle/>
          <a:p>
            <a:r>
              <a:rPr lang="ru-RU" dirty="0"/>
              <a:t>Типы данных и их структура</a:t>
            </a:r>
            <a:endParaRPr dirty="0"/>
          </a:p>
        </p:txBody>
      </p:sp>
      <p:sp>
        <p:nvSpPr>
          <p:cNvPr id="3" name="Content Placeholder 2">
            <a:extLst>
              <a:ext uri="{FF2B5EF4-FFF2-40B4-BE49-F238E27FC236}">
                <a16:creationId xmlns:a16="http://schemas.microsoft.com/office/drawing/2014/main" id="{5D595283-F554-097B-4A40-92AF4EB5F1E6}"/>
              </a:ext>
            </a:extLst>
          </p:cNvPr>
          <p:cNvSpPr>
            <a:spLocks noGrp="1"/>
          </p:cNvSpPr>
          <p:nvPr>
            <p:ph idx="1"/>
          </p:nvPr>
        </p:nvSpPr>
        <p:spPr>
          <a:xfrm>
            <a:off x="515939" y="2304573"/>
            <a:ext cx="11041062" cy="4185127"/>
          </a:xfrm>
        </p:spPr>
        <p:txBody>
          <a:bodyPr>
            <a:normAutofit/>
          </a:bodyPr>
          <a:lstStyle/>
          <a:p>
            <a:pPr marL="342900" indent="-342900" algn="just"/>
            <a:r>
              <a:rPr lang="ru-RU" sz="2600" dirty="0">
                <a:solidFill>
                  <a:srgbClr val="0F2C69"/>
                </a:solidFill>
                <a:latin typeface="Arial" panose="020B0604020202020204" pitchFamily="34" charset="0"/>
                <a:cs typeface="Arial" panose="020B0604020202020204" pitchFamily="34" charset="0"/>
              </a:rPr>
              <a:t>Перекрёстные данные (</a:t>
            </a:r>
            <a:r>
              <a:rPr lang="en-US" sz="2600" dirty="0">
                <a:solidFill>
                  <a:srgbClr val="0F2C69"/>
                </a:solidFill>
                <a:latin typeface="Arial" panose="020B0604020202020204" pitchFamily="34" charset="0"/>
                <a:cs typeface="Arial" panose="020B0604020202020204" pitchFamily="34" charset="0"/>
              </a:rPr>
              <a:t>cross-sectional data)</a:t>
            </a:r>
          </a:p>
          <a:p>
            <a:pPr marL="342900" indent="-342900" algn="just"/>
            <a:r>
              <a:rPr lang="ru-RU" sz="2600" dirty="0">
                <a:solidFill>
                  <a:srgbClr val="0F2C69"/>
                </a:solidFill>
                <a:latin typeface="Arial" panose="020B0604020202020204" pitchFamily="34" charset="0"/>
                <a:cs typeface="Arial" panose="020B0604020202020204" pitchFamily="34" charset="0"/>
              </a:rPr>
              <a:t>Временные ряды (</a:t>
            </a:r>
            <a:r>
              <a:rPr lang="en-US" sz="2600" dirty="0">
                <a:solidFill>
                  <a:srgbClr val="0F2C69"/>
                </a:solidFill>
                <a:latin typeface="Arial" panose="020B0604020202020204" pitchFamily="34" charset="0"/>
                <a:cs typeface="Arial" panose="020B0604020202020204" pitchFamily="34" charset="0"/>
              </a:rPr>
              <a:t>time series</a:t>
            </a:r>
            <a:r>
              <a:rPr lang="ru-RU" sz="2600" dirty="0">
                <a:solidFill>
                  <a:srgbClr val="0F2C69"/>
                </a:solidFill>
                <a:latin typeface="Arial" panose="020B0604020202020204" pitchFamily="34" charset="0"/>
                <a:cs typeface="Arial" panose="020B0604020202020204" pitchFamily="34" charset="0"/>
              </a:rPr>
              <a:t> </a:t>
            </a:r>
            <a:r>
              <a:rPr lang="en-US" sz="2600" dirty="0">
                <a:solidFill>
                  <a:srgbClr val="0F2C69"/>
                </a:solidFill>
                <a:latin typeface="Arial" panose="020B0604020202020204" pitchFamily="34" charset="0"/>
                <a:cs typeface="Arial" panose="020B0604020202020204" pitchFamily="34" charset="0"/>
              </a:rPr>
              <a:t>data)</a:t>
            </a:r>
          </a:p>
          <a:p>
            <a:pPr marL="342900" indent="-342900" algn="just"/>
            <a:r>
              <a:rPr lang="ru-RU" sz="2600" dirty="0">
                <a:solidFill>
                  <a:srgbClr val="0F2C69"/>
                </a:solidFill>
                <a:latin typeface="Arial" panose="020B0604020202020204" pitchFamily="34" charset="0"/>
                <a:cs typeface="Arial" panose="020B0604020202020204" pitchFamily="34" charset="0"/>
              </a:rPr>
              <a:t>Панельные данные (</a:t>
            </a:r>
            <a:r>
              <a:rPr lang="en-US" sz="2600" dirty="0">
                <a:solidFill>
                  <a:srgbClr val="0F2C69"/>
                </a:solidFill>
                <a:latin typeface="Arial" panose="020B0604020202020204" pitchFamily="34" charset="0"/>
                <a:cs typeface="Arial" panose="020B0604020202020204" pitchFamily="34" charset="0"/>
              </a:rPr>
              <a:t>panel data) </a:t>
            </a:r>
            <a:endParaRPr lang="ru-RU" sz="2600" dirty="0">
              <a:solidFill>
                <a:srgbClr val="0F2C69"/>
              </a:solidFill>
              <a:latin typeface="Arial" panose="020B0604020202020204" pitchFamily="34" charset="0"/>
              <a:cs typeface="Arial" panose="020B0604020202020204" pitchFamily="34" charset="0"/>
            </a:endParaRPr>
          </a:p>
          <a:p>
            <a:pPr marL="0" indent="0">
              <a:buNone/>
            </a:pPr>
            <a:endParaRPr lang="ru-RU" sz="2400" dirty="0">
              <a:solidFill>
                <a:srgbClr val="0F2C69"/>
              </a:solidFill>
            </a:endParaRPr>
          </a:p>
        </p:txBody>
      </p:sp>
      <p:sp>
        <p:nvSpPr>
          <p:cNvPr id="7" name="AutoShape 2" descr="Harvard Dataverse homepage">
            <a:extLst>
              <a:ext uri="{FF2B5EF4-FFF2-40B4-BE49-F238E27FC236}">
                <a16:creationId xmlns:a16="http://schemas.microsoft.com/office/drawing/2014/main" id="{E92FAE36-8402-9702-447A-D8A5E62A90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 name="Рисунок 4" descr="Изображение выглядит как снимок экрана, диаграмма&#10;&#10;Содержимое, созданное искусственным интеллектом, может быть неверным.">
            <a:extLst>
              <a:ext uri="{FF2B5EF4-FFF2-40B4-BE49-F238E27FC236}">
                <a16:creationId xmlns:a16="http://schemas.microsoft.com/office/drawing/2014/main" id="{647773F2-D89F-1B93-CD47-5C8A4A71E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545" y="3996830"/>
            <a:ext cx="6626339" cy="2693286"/>
          </a:xfrm>
          <a:prstGeom prst="rect">
            <a:avLst/>
          </a:prstGeom>
        </p:spPr>
      </p:pic>
    </p:spTree>
    <p:extLst>
      <p:ext uri="{BB962C8B-B14F-4D97-AF65-F5344CB8AC3E}">
        <p14:creationId xmlns:p14="http://schemas.microsoft.com/office/powerpoint/2010/main" val="2508709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83DD-9A68-838B-53CF-E5FA7E1B6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D2AFB-6117-A598-0562-ADCAE2BD4E17}"/>
              </a:ext>
            </a:extLst>
          </p:cNvPr>
          <p:cNvSpPr>
            <a:spLocks noGrp="1"/>
          </p:cNvSpPr>
          <p:nvPr>
            <p:ph type="title"/>
          </p:nvPr>
        </p:nvSpPr>
        <p:spPr/>
        <p:txBody>
          <a:bodyPr/>
          <a:lstStyle/>
          <a:p>
            <a:r>
              <a:rPr lang="ru-RU" dirty="0"/>
              <a:t>Перекрестные данные</a:t>
            </a:r>
            <a:endParaRPr dirty="0"/>
          </a:p>
        </p:txBody>
      </p:sp>
      <p:sp>
        <p:nvSpPr>
          <p:cNvPr id="3" name="Content Placeholder 2">
            <a:extLst>
              <a:ext uri="{FF2B5EF4-FFF2-40B4-BE49-F238E27FC236}">
                <a16:creationId xmlns:a16="http://schemas.microsoft.com/office/drawing/2014/main" id="{4AE1890F-4DE4-85B2-C590-E51DFCAAA2D6}"/>
              </a:ext>
            </a:extLst>
          </p:cNvPr>
          <p:cNvSpPr>
            <a:spLocks noGrp="1"/>
          </p:cNvSpPr>
          <p:nvPr>
            <p:ph idx="1"/>
          </p:nvPr>
        </p:nvSpPr>
        <p:spPr>
          <a:xfrm>
            <a:off x="515938" y="2504989"/>
            <a:ext cx="11041062" cy="4185127"/>
          </a:xfrm>
        </p:spPr>
        <p:txBody>
          <a:bodyPr>
            <a:normAutofit/>
          </a:bodyPr>
          <a:lstStyle/>
          <a:p>
            <a:pPr marL="0" indent="0" algn="just">
              <a:buNone/>
            </a:pPr>
            <a:r>
              <a:rPr lang="ru-RU" sz="2400" dirty="0">
                <a:solidFill>
                  <a:srgbClr val="0F2C69"/>
                </a:solidFill>
                <a:latin typeface="Arial" panose="020B0604020202020204" pitchFamily="34" charset="0"/>
                <a:cs typeface="Arial" panose="020B0604020202020204" pitchFamily="34" charset="0"/>
              </a:rPr>
              <a:t>Тип данных, собранный путем наблюдения за многими объектами в один и тот же период времени.</a:t>
            </a:r>
          </a:p>
          <a:p>
            <a:pPr marL="0" indent="0">
              <a:buNone/>
            </a:pPr>
            <a:endParaRPr lang="ru-RU" sz="2400" dirty="0">
              <a:solidFill>
                <a:srgbClr val="0F2C69"/>
              </a:solidFill>
            </a:endParaRPr>
          </a:p>
        </p:txBody>
      </p:sp>
      <p:sp>
        <p:nvSpPr>
          <p:cNvPr id="7" name="AutoShape 2" descr="Harvard Dataverse homepage">
            <a:extLst>
              <a:ext uri="{FF2B5EF4-FFF2-40B4-BE49-F238E27FC236}">
                <a16:creationId xmlns:a16="http://schemas.microsoft.com/office/drawing/2014/main" id="{F182D2ED-0836-E7AC-7072-1A9E9C0812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Стрелка вправо 3">
            <a:extLst>
              <a:ext uri="{FF2B5EF4-FFF2-40B4-BE49-F238E27FC236}">
                <a16:creationId xmlns:a16="http://schemas.microsoft.com/office/drawing/2014/main" id="{CEFBB303-D5A3-ADFE-BA69-5B11F7993A81}"/>
              </a:ext>
            </a:extLst>
          </p:cNvPr>
          <p:cNvSpPr/>
          <p:nvPr/>
        </p:nvSpPr>
        <p:spPr>
          <a:xfrm>
            <a:off x="2378709" y="4901254"/>
            <a:ext cx="2520280" cy="1644844"/>
          </a:xfrm>
          <a:prstGeom prst="rightArrow">
            <a:avLst>
              <a:gd name="adj1" fmla="val 44850"/>
              <a:gd name="adj2" fmla="val 59012"/>
            </a:avLst>
          </a:prstGeom>
          <a:solidFill>
            <a:schemeClr val="accent4"/>
          </a:solidFill>
        </p:spPr>
        <p:style>
          <a:lnRef idx="2">
            <a:schemeClr val="dk1"/>
          </a:lnRef>
          <a:fillRef idx="1">
            <a:schemeClr val="lt1"/>
          </a:fillRef>
          <a:effectRef idx="0">
            <a:schemeClr val="dk1"/>
          </a:effectRef>
          <a:fontRef idx="minor">
            <a:schemeClr val="dk1"/>
          </a:fontRef>
        </p:style>
        <p:txBody>
          <a:bodyPr rtlCol="0" anchor="ctr"/>
          <a:lstStyle/>
          <a:p>
            <a:pPr algn="ctr"/>
            <a:r>
              <a:rPr lang="ru-RU" sz="2200" dirty="0">
                <a:solidFill>
                  <a:schemeClr val="bg2">
                    <a:lumMod val="10000"/>
                  </a:schemeClr>
                </a:solidFill>
                <a:latin typeface="Arial" panose="020B0604020202020204" pitchFamily="34" charset="0"/>
                <a:cs typeface="Arial" panose="020B0604020202020204" pitchFamily="34" charset="0"/>
              </a:rPr>
              <a:t>Наблюдения</a:t>
            </a:r>
          </a:p>
        </p:txBody>
      </p:sp>
      <p:graphicFrame>
        <p:nvGraphicFramePr>
          <p:cNvPr id="5" name="Таблица 4">
            <a:extLst>
              <a:ext uri="{FF2B5EF4-FFF2-40B4-BE49-F238E27FC236}">
                <a16:creationId xmlns:a16="http://schemas.microsoft.com/office/drawing/2014/main" id="{8F022A9E-F5C1-C7CE-3E93-6F283912F99B}"/>
              </a:ext>
            </a:extLst>
          </p:cNvPr>
          <p:cNvGraphicFramePr>
            <a:graphicFrameLocks noGrp="1"/>
          </p:cNvGraphicFramePr>
          <p:nvPr>
            <p:extLst>
              <p:ext uri="{D42A27DB-BD31-4B8C-83A1-F6EECF244321}">
                <p14:modId xmlns:p14="http://schemas.microsoft.com/office/powerpoint/2010/main" val="3551557920"/>
              </p:ext>
            </p:extLst>
          </p:nvPr>
        </p:nvGraphicFramePr>
        <p:xfrm>
          <a:off x="5043005" y="4465074"/>
          <a:ext cx="5688632" cy="2225040"/>
        </p:xfrm>
        <a:graphic>
          <a:graphicData uri="http://schemas.openxmlformats.org/drawingml/2006/table">
            <a:tbl>
              <a:tblPr firstRow="1" bandRow="1">
                <a:tableStyleId>{7E9639D4-E3E2-4D34-9284-5A2195B3D0D7}</a:tableStyleId>
              </a:tblPr>
              <a:tblGrid>
                <a:gridCol w="1512168">
                  <a:extLst>
                    <a:ext uri="{9D8B030D-6E8A-4147-A177-3AD203B41FA5}">
                      <a16:colId xmlns:a16="http://schemas.microsoft.com/office/drawing/2014/main" val="763951447"/>
                    </a:ext>
                  </a:extLst>
                </a:gridCol>
                <a:gridCol w="1332148">
                  <a:extLst>
                    <a:ext uri="{9D8B030D-6E8A-4147-A177-3AD203B41FA5}">
                      <a16:colId xmlns:a16="http://schemas.microsoft.com/office/drawing/2014/main" val="3279961809"/>
                    </a:ext>
                  </a:extLst>
                </a:gridCol>
                <a:gridCol w="1422158">
                  <a:extLst>
                    <a:ext uri="{9D8B030D-6E8A-4147-A177-3AD203B41FA5}">
                      <a16:colId xmlns:a16="http://schemas.microsoft.com/office/drawing/2014/main" val="3152527169"/>
                    </a:ext>
                  </a:extLst>
                </a:gridCol>
                <a:gridCol w="1422158">
                  <a:extLst>
                    <a:ext uri="{9D8B030D-6E8A-4147-A177-3AD203B41FA5}">
                      <a16:colId xmlns:a16="http://schemas.microsoft.com/office/drawing/2014/main" val="1929188327"/>
                    </a:ext>
                  </a:extLst>
                </a:gridCol>
              </a:tblGrid>
              <a:tr h="370840">
                <a:tc>
                  <a:txBody>
                    <a:bodyPr/>
                    <a:lstStyle/>
                    <a:p>
                      <a:pPr algn="ctr"/>
                      <a:r>
                        <a:rPr lang="en-US" dirty="0" err="1"/>
                        <a:t>company_id</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dirty="0"/>
                        <a:t>country</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dirty="0"/>
                        <a:t>employees</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dirty="0"/>
                        <a:t>income</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4243788830"/>
                  </a:ext>
                </a:extLst>
              </a:tr>
              <a:tr h="370840">
                <a:tc>
                  <a:txBody>
                    <a:bodyPr/>
                    <a:lstStyle/>
                    <a:p>
                      <a:r>
                        <a:rPr lang="en-US" dirty="0"/>
                        <a:t>324</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Russia</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2540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450000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5603802"/>
                  </a:ext>
                </a:extLst>
              </a:tr>
              <a:tr h="370840">
                <a:tc>
                  <a:txBody>
                    <a:bodyPr/>
                    <a:lstStyle/>
                    <a:p>
                      <a:r>
                        <a:rPr lang="en-US" dirty="0"/>
                        <a:t>332</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China</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5232</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443000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843479"/>
                  </a:ext>
                </a:extLst>
              </a:tr>
              <a:tr h="370840">
                <a:tc>
                  <a:txBody>
                    <a:bodyPr/>
                    <a:lstStyle/>
                    <a:p>
                      <a:r>
                        <a:rPr lang="en-US" dirty="0"/>
                        <a:t>643</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China</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3451</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322600</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4490350"/>
                  </a:ext>
                </a:extLst>
              </a:tr>
              <a:tr h="370840">
                <a:tc>
                  <a:txBody>
                    <a:bodyPr/>
                    <a:lstStyle/>
                    <a:p>
                      <a:r>
                        <a:rPr lang="en-US" dirty="0"/>
                        <a:t>435</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Russia</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436</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33256</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9045730"/>
                  </a:ext>
                </a:extLst>
              </a:tr>
              <a:tr h="370840">
                <a:tc>
                  <a:txBody>
                    <a:bodyPr/>
                    <a:lstStyle/>
                    <a:p>
                      <a:r>
                        <a:rPr lang="en-US" dirty="0"/>
                        <a:t>532</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India</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325</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43454</a:t>
                      </a:r>
                      <a:endParaRPr lang="ru-R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490046"/>
                  </a:ext>
                </a:extLst>
              </a:tr>
            </a:tbl>
          </a:graphicData>
        </a:graphic>
      </p:graphicFrame>
      <p:sp>
        <p:nvSpPr>
          <p:cNvPr id="6" name="TextBox 5">
            <a:extLst>
              <a:ext uri="{FF2B5EF4-FFF2-40B4-BE49-F238E27FC236}">
                <a16:creationId xmlns:a16="http://schemas.microsoft.com/office/drawing/2014/main" id="{38AE5805-92BA-3DF2-A2DF-2FC262459104}"/>
              </a:ext>
            </a:extLst>
          </p:cNvPr>
          <p:cNvSpPr txBox="1"/>
          <p:nvPr/>
        </p:nvSpPr>
        <p:spPr>
          <a:xfrm>
            <a:off x="6994117" y="3429000"/>
            <a:ext cx="2304256" cy="507831"/>
          </a:xfrm>
          <a:prstGeom prst="rect">
            <a:avLst/>
          </a:prstGeom>
          <a:noFill/>
        </p:spPr>
        <p:txBody>
          <a:bodyPr wrap="square" rtlCol="0">
            <a:spAutoFit/>
          </a:bodyPr>
          <a:lstStyle/>
          <a:p>
            <a:r>
              <a:rPr lang="ru-RU" sz="2700" dirty="0">
                <a:solidFill>
                  <a:schemeClr val="bg2">
                    <a:lumMod val="10000"/>
                  </a:schemeClr>
                </a:solidFill>
                <a:latin typeface="Arial" panose="020B0604020202020204" pitchFamily="34" charset="0"/>
                <a:cs typeface="Arial" panose="020B0604020202020204" pitchFamily="34" charset="0"/>
              </a:rPr>
              <a:t>Переменные</a:t>
            </a:r>
          </a:p>
        </p:txBody>
      </p:sp>
      <p:cxnSp>
        <p:nvCxnSpPr>
          <p:cNvPr id="8" name="Прямая со стрелкой 7">
            <a:extLst>
              <a:ext uri="{FF2B5EF4-FFF2-40B4-BE49-F238E27FC236}">
                <a16:creationId xmlns:a16="http://schemas.microsoft.com/office/drawing/2014/main" id="{8508F246-B663-220F-66D0-5F4DC255C2F3}"/>
              </a:ext>
            </a:extLst>
          </p:cNvPr>
          <p:cNvCxnSpPr/>
          <p:nvPr/>
        </p:nvCxnSpPr>
        <p:spPr>
          <a:xfrm flipH="1">
            <a:off x="5927318" y="3982998"/>
            <a:ext cx="1779984" cy="4124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Прямая со стрелкой 8">
            <a:extLst>
              <a:ext uri="{FF2B5EF4-FFF2-40B4-BE49-F238E27FC236}">
                <a16:creationId xmlns:a16="http://schemas.microsoft.com/office/drawing/2014/main" id="{263A5917-0F70-7EF7-75C2-B79A44815771}"/>
              </a:ext>
            </a:extLst>
          </p:cNvPr>
          <p:cNvCxnSpPr/>
          <p:nvPr/>
        </p:nvCxnSpPr>
        <p:spPr>
          <a:xfrm flipH="1">
            <a:off x="7122045" y="4006020"/>
            <a:ext cx="774896" cy="36637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Прямая со стрелкой 9">
            <a:extLst>
              <a:ext uri="{FF2B5EF4-FFF2-40B4-BE49-F238E27FC236}">
                <a16:creationId xmlns:a16="http://schemas.microsoft.com/office/drawing/2014/main" id="{D96026E2-FDB5-39B3-25D8-F599EC759FF8}"/>
              </a:ext>
            </a:extLst>
          </p:cNvPr>
          <p:cNvCxnSpPr/>
          <p:nvPr/>
        </p:nvCxnSpPr>
        <p:spPr>
          <a:xfrm>
            <a:off x="8231574" y="3959680"/>
            <a:ext cx="1707975" cy="43573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 name="Прямая со стрелкой 10">
            <a:extLst>
              <a:ext uri="{FF2B5EF4-FFF2-40B4-BE49-F238E27FC236}">
                <a16:creationId xmlns:a16="http://schemas.microsoft.com/office/drawing/2014/main" id="{08A068BF-96B2-2332-6FE9-C38CD2C68114}"/>
              </a:ext>
            </a:extLst>
          </p:cNvPr>
          <p:cNvCxnSpPr/>
          <p:nvPr/>
        </p:nvCxnSpPr>
        <p:spPr>
          <a:xfrm>
            <a:off x="8012101" y="4006020"/>
            <a:ext cx="579385" cy="38939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6246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5A9E5-7F33-10B6-CAD6-B415ABD64A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CC3DD3-5471-4CDD-53F1-DF607AF42772}"/>
              </a:ext>
            </a:extLst>
          </p:cNvPr>
          <p:cNvSpPr>
            <a:spLocks noGrp="1"/>
          </p:cNvSpPr>
          <p:nvPr>
            <p:ph type="title"/>
          </p:nvPr>
        </p:nvSpPr>
        <p:spPr/>
        <p:txBody>
          <a:bodyPr/>
          <a:lstStyle/>
          <a:p>
            <a:r>
              <a:rPr lang="ru-RU" dirty="0"/>
              <a:t>Структура перекрестных данных</a:t>
            </a:r>
            <a:endParaRPr dirty="0"/>
          </a:p>
        </p:txBody>
      </p:sp>
      <p:sp>
        <p:nvSpPr>
          <p:cNvPr id="3" name="Content Placeholder 2">
            <a:extLst>
              <a:ext uri="{FF2B5EF4-FFF2-40B4-BE49-F238E27FC236}">
                <a16:creationId xmlns:a16="http://schemas.microsoft.com/office/drawing/2014/main" id="{43E3C841-3719-ECEA-9340-39F3AB5AFC30}"/>
              </a:ext>
            </a:extLst>
          </p:cNvPr>
          <p:cNvSpPr>
            <a:spLocks noGrp="1"/>
          </p:cNvSpPr>
          <p:nvPr>
            <p:ph idx="1"/>
          </p:nvPr>
        </p:nvSpPr>
        <p:spPr>
          <a:xfrm>
            <a:off x="515938" y="2504989"/>
            <a:ext cx="11041062" cy="4185127"/>
          </a:xfrm>
        </p:spPr>
        <p:txBody>
          <a:bodyPr>
            <a:normAutofit/>
          </a:bodyPr>
          <a:lstStyle/>
          <a:p>
            <a:pPr algn="just"/>
            <a:r>
              <a:rPr lang="ru-RU" sz="2600" dirty="0">
                <a:solidFill>
                  <a:srgbClr val="0F2C69"/>
                </a:solidFill>
                <a:cs typeface="Arial" panose="020B0604020202020204" pitchFamily="34" charset="0"/>
              </a:rPr>
              <a:t>Каждая строка представляет собой отдельное наблюдение. Это единица анализа – элементарная, единичная часть объекта исследования (респондент, организация, город, страна).</a:t>
            </a:r>
          </a:p>
          <a:p>
            <a:pPr algn="just"/>
            <a:r>
              <a:rPr lang="ru-RU" sz="2600" dirty="0">
                <a:solidFill>
                  <a:srgbClr val="0F2C69"/>
                </a:solidFill>
                <a:cs typeface="Arial" panose="020B0604020202020204" pitchFamily="34" charset="0"/>
              </a:rPr>
              <a:t>Каждый столбец представляет отдельную переменную. Переменная – элементарный показатель, признак, характеризующий одно из изучаемых свойств единицы анализа (пол, возраст, заработная плата респондента).</a:t>
            </a:r>
          </a:p>
          <a:p>
            <a:pPr algn="just"/>
            <a:r>
              <a:rPr lang="ru-RU" sz="2600" dirty="0">
                <a:solidFill>
                  <a:srgbClr val="0F2C69"/>
                </a:solidFill>
                <a:cs typeface="Arial" panose="020B0604020202020204" pitchFamily="34" charset="0"/>
              </a:rPr>
              <a:t>Ячейки содержат значения (числовые, текстовые, даты). Каждая ячейка содержит одно значение конкретной переменной для определённого наблюдения.</a:t>
            </a:r>
          </a:p>
        </p:txBody>
      </p:sp>
      <p:sp>
        <p:nvSpPr>
          <p:cNvPr id="7" name="AutoShape 2" descr="Harvard Dataverse homepage">
            <a:extLst>
              <a:ext uri="{FF2B5EF4-FFF2-40B4-BE49-F238E27FC236}">
                <a16:creationId xmlns:a16="http://schemas.microsoft.com/office/drawing/2014/main" id="{3B1D47F8-B84F-FD02-21CE-8C26826832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942662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DB0D4-1397-DBF4-6769-AE27C88408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75D0-15E0-15B5-CDEE-85110E7946BE}"/>
              </a:ext>
            </a:extLst>
          </p:cNvPr>
          <p:cNvSpPr>
            <a:spLocks noGrp="1"/>
          </p:cNvSpPr>
          <p:nvPr>
            <p:ph type="title"/>
          </p:nvPr>
        </p:nvSpPr>
        <p:spPr/>
        <p:txBody>
          <a:bodyPr/>
          <a:lstStyle/>
          <a:p>
            <a:r>
              <a:rPr lang="ru-RU" dirty="0"/>
              <a:t>Временной ряд</a:t>
            </a:r>
            <a:endParaRPr dirty="0"/>
          </a:p>
        </p:txBody>
      </p:sp>
      <p:sp>
        <p:nvSpPr>
          <p:cNvPr id="3" name="Content Placeholder 2">
            <a:extLst>
              <a:ext uri="{FF2B5EF4-FFF2-40B4-BE49-F238E27FC236}">
                <a16:creationId xmlns:a16="http://schemas.microsoft.com/office/drawing/2014/main" id="{FC89DC67-910A-EA62-1776-4F7A93590148}"/>
              </a:ext>
            </a:extLst>
          </p:cNvPr>
          <p:cNvSpPr>
            <a:spLocks noGrp="1"/>
          </p:cNvSpPr>
          <p:nvPr>
            <p:ph idx="1"/>
          </p:nvPr>
        </p:nvSpPr>
        <p:spPr>
          <a:xfrm>
            <a:off x="7957105" y="2175204"/>
            <a:ext cx="4124967" cy="4185127"/>
          </a:xfrm>
        </p:spPr>
        <p:txBody>
          <a:bodyPr>
            <a:normAutofit/>
          </a:bodyPr>
          <a:lstStyle/>
          <a:p>
            <a:pPr marL="0" indent="0">
              <a:buNone/>
            </a:pPr>
            <a:r>
              <a:rPr lang="ru-RU" sz="2400" dirty="0">
                <a:solidFill>
                  <a:srgbClr val="0F2C69"/>
                </a:solidFill>
                <a:cs typeface="Arial" panose="020B0604020202020204" pitchFamily="34" charset="0"/>
              </a:rPr>
              <a:t>Временной ряд (ряд динамики) – значения признака, измеренные через постоянные временные интервалы, например, ежедневные курсы валют, средняя дневная цена акции компании. </a:t>
            </a:r>
          </a:p>
        </p:txBody>
      </p:sp>
      <p:sp>
        <p:nvSpPr>
          <p:cNvPr id="7" name="AutoShape 2" descr="Harvard Dataverse homepage">
            <a:extLst>
              <a:ext uri="{FF2B5EF4-FFF2-40B4-BE49-F238E27FC236}">
                <a16:creationId xmlns:a16="http://schemas.microsoft.com/office/drawing/2014/main" id="{79CFE63A-8DF1-CD18-8B22-8FF4AFBD377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 name="Picture 2" descr="Time series data | Hands-On Time Series Analysis with R">
            <a:extLst>
              <a:ext uri="{FF2B5EF4-FFF2-40B4-BE49-F238E27FC236}">
                <a16:creationId xmlns:a16="http://schemas.microsoft.com/office/drawing/2014/main" id="{885D12DA-21AE-39B2-BD3A-CD1A6CBD90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38" y="2175204"/>
            <a:ext cx="7063968" cy="406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607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33FBA-EF48-C7A7-4977-C7A510F3F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5741F-4661-BEF0-9F07-0F67933C1B50}"/>
              </a:ext>
            </a:extLst>
          </p:cNvPr>
          <p:cNvSpPr>
            <a:spLocks noGrp="1"/>
          </p:cNvSpPr>
          <p:nvPr>
            <p:ph type="title"/>
          </p:nvPr>
        </p:nvSpPr>
        <p:spPr/>
        <p:txBody>
          <a:bodyPr/>
          <a:lstStyle/>
          <a:p>
            <a:r>
              <a:rPr lang="ru-RU" dirty="0"/>
              <a:t>Панельные данные</a:t>
            </a:r>
            <a:endParaRPr dirty="0"/>
          </a:p>
        </p:txBody>
      </p:sp>
      <p:sp>
        <p:nvSpPr>
          <p:cNvPr id="3" name="Content Placeholder 2">
            <a:extLst>
              <a:ext uri="{FF2B5EF4-FFF2-40B4-BE49-F238E27FC236}">
                <a16:creationId xmlns:a16="http://schemas.microsoft.com/office/drawing/2014/main" id="{763108CC-2831-F525-7E8B-DCB5920CFCB6}"/>
              </a:ext>
            </a:extLst>
          </p:cNvPr>
          <p:cNvSpPr>
            <a:spLocks noGrp="1"/>
          </p:cNvSpPr>
          <p:nvPr>
            <p:ph idx="1"/>
          </p:nvPr>
        </p:nvSpPr>
        <p:spPr>
          <a:xfrm>
            <a:off x="515938" y="2504989"/>
            <a:ext cx="11041062" cy="4185127"/>
          </a:xfrm>
        </p:spPr>
        <p:txBody>
          <a:bodyPr>
            <a:normAutofit/>
          </a:bodyPr>
          <a:lstStyle/>
          <a:p>
            <a:pPr algn="just"/>
            <a:r>
              <a:rPr lang="ru-RU" sz="2600" dirty="0">
                <a:solidFill>
                  <a:srgbClr val="0F2C69"/>
                </a:solidFill>
                <a:cs typeface="Arial" panose="020B0604020202020204" pitchFamily="34" charset="0"/>
              </a:rPr>
              <a:t>Каждая строка представляет собой отдельное наблюдение. Это единица анализа – элементарная, единичная часть объекта исследования (респондент, организация, город, страна).</a:t>
            </a:r>
          </a:p>
          <a:p>
            <a:pPr algn="just"/>
            <a:r>
              <a:rPr lang="ru-RU" sz="2600" dirty="0">
                <a:solidFill>
                  <a:srgbClr val="0F2C69"/>
                </a:solidFill>
                <a:cs typeface="Arial" panose="020B0604020202020204" pitchFamily="34" charset="0"/>
              </a:rPr>
              <a:t>Каждый столбец представляет отдельную переменную. Переменная – элементарный показатель, признак, характеризующий одно из изучаемых свойств единицы анализа (пол, возраст, заработная плата респондента).</a:t>
            </a:r>
          </a:p>
          <a:p>
            <a:pPr algn="just"/>
            <a:r>
              <a:rPr lang="ru-RU" sz="2600" dirty="0">
                <a:solidFill>
                  <a:srgbClr val="0F2C69"/>
                </a:solidFill>
                <a:cs typeface="Arial" panose="020B0604020202020204" pitchFamily="34" charset="0"/>
              </a:rPr>
              <a:t>Ячейки содержат значения (числовые, текстовые, даты). Каждая ячейка содержит одно значение конкретной переменной для определённого наблюдения.</a:t>
            </a:r>
          </a:p>
        </p:txBody>
      </p:sp>
      <p:sp>
        <p:nvSpPr>
          <p:cNvPr id="7" name="AutoShape 2" descr="Harvard Dataverse homepage">
            <a:extLst>
              <a:ext uri="{FF2B5EF4-FFF2-40B4-BE49-F238E27FC236}">
                <a16:creationId xmlns:a16="http://schemas.microsoft.com/office/drawing/2014/main" id="{3A4179F6-40EF-A1CE-5B5C-84D77547DC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830204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899E9-698A-ED92-DD6F-213EE0EFF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33DDD-2865-27A1-E612-BA2954E2E0D0}"/>
              </a:ext>
            </a:extLst>
          </p:cNvPr>
          <p:cNvSpPr>
            <a:spLocks noGrp="1"/>
          </p:cNvSpPr>
          <p:nvPr>
            <p:ph type="title"/>
          </p:nvPr>
        </p:nvSpPr>
        <p:spPr/>
        <p:txBody>
          <a:bodyPr/>
          <a:lstStyle/>
          <a:p>
            <a:r>
              <a:rPr lang="ru-RU" dirty="0"/>
              <a:t>Структура панельных данных</a:t>
            </a:r>
            <a:endParaRPr dirty="0"/>
          </a:p>
        </p:txBody>
      </p:sp>
      <p:sp>
        <p:nvSpPr>
          <p:cNvPr id="3" name="Content Placeholder 2">
            <a:extLst>
              <a:ext uri="{FF2B5EF4-FFF2-40B4-BE49-F238E27FC236}">
                <a16:creationId xmlns:a16="http://schemas.microsoft.com/office/drawing/2014/main" id="{7666DA0E-2BDD-9FFF-6C19-DF980D73327F}"/>
              </a:ext>
            </a:extLst>
          </p:cNvPr>
          <p:cNvSpPr>
            <a:spLocks noGrp="1"/>
          </p:cNvSpPr>
          <p:nvPr>
            <p:ph idx="1"/>
          </p:nvPr>
        </p:nvSpPr>
        <p:spPr>
          <a:xfrm>
            <a:off x="515938" y="2504989"/>
            <a:ext cx="11041062" cy="4185127"/>
          </a:xfrm>
        </p:spPr>
        <p:txBody>
          <a:bodyPr>
            <a:normAutofit/>
          </a:bodyPr>
          <a:lstStyle/>
          <a:p>
            <a:pPr marL="0" indent="0" algn="just">
              <a:buNone/>
            </a:pPr>
            <a:r>
              <a:rPr lang="ru-RU" sz="2400" dirty="0">
                <a:solidFill>
                  <a:srgbClr val="0F2C69"/>
                </a:solidFill>
                <a:cs typeface="Arial" panose="020B0604020202020204" pitchFamily="34" charset="0"/>
              </a:rPr>
              <a:t>	Панельные данные </a:t>
            </a:r>
            <a:r>
              <a:rPr lang="en-US" sz="2400" dirty="0">
                <a:solidFill>
                  <a:srgbClr val="0F2C69"/>
                </a:solidFill>
                <a:cs typeface="Arial" panose="020B0604020202020204" pitchFamily="34" charset="0"/>
              </a:rPr>
              <a:t>(Panel Data or Longitudinal Data)</a:t>
            </a:r>
            <a:r>
              <a:rPr lang="ru-RU" sz="2400" dirty="0">
                <a:solidFill>
                  <a:srgbClr val="0F2C69"/>
                </a:solidFill>
                <a:cs typeface="Arial" panose="020B0604020202020204" pitchFamily="34" charset="0"/>
              </a:rPr>
              <a:t> состоят из наблюдений одних и тех же единиц, которые осуществляются в последовательные периоды времени. Они насчитывают три измерения: </a:t>
            </a:r>
          </a:p>
          <a:p>
            <a:pPr marL="800100" lvl="1" indent="-342900" algn="just">
              <a:buAutoNum type="arabicParenR"/>
            </a:pPr>
            <a:r>
              <a:rPr lang="ru-RU" sz="2400" dirty="0">
                <a:solidFill>
                  <a:srgbClr val="0F2C69"/>
                </a:solidFill>
                <a:cs typeface="Arial" panose="020B0604020202020204" pitchFamily="34" charset="0"/>
              </a:rPr>
              <a:t>признаки (переменные), </a:t>
            </a:r>
          </a:p>
          <a:p>
            <a:pPr marL="800100" lvl="1" indent="-342900" algn="just">
              <a:buAutoNum type="arabicParenR"/>
            </a:pPr>
            <a:r>
              <a:rPr lang="ru-RU" sz="2400" dirty="0">
                <a:solidFill>
                  <a:srgbClr val="0F2C69"/>
                </a:solidFill>
                <a:cs typeface="Arial" panose="020B0604020202020204" pitchFamily="34" charset="0"/>
              </a:rPr>
              <a:t>объекты,</a:t>
            </a:r>
          </a:p>
          <a:p>
            <a:pPr marL="800100" lvl="1" indent="-342900" algn="just">
              <a:buAutoNum type="arabicParenR"/>
            </a:pPr>
            <a:r>
              <a:rPr lang="ru-RU" sz="2400" dirty="0">
                <a:solidFill>
                  <a:srgbClr val="0F2C69"/>
                </a:solidFill>
                <a:cs typeface="Arial" panose="020B0604020202020204" pitchFamily="34" charset="0"/>
              </a:rPr>
              <a:t>время.</a:t>
            </a:r>
            <a:endParaRPr lang="ru-RU" sz="2600" dirty="0">
              <a:solidFill>
                <a:srgbClr val="0F2C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8AB64805-BBBC-AC53-E135-EAC10ECB80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319875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О дисциплине</a:t>
            </a:r>
            <a:endParaRPr dirty="0"/>
          </a:p>
        </p:txBody>
      </p:sp>
      <p:sp>
        <p:nvSpPr>
          <p:cNvPr id="3" name="Content Placeholder 2"/>
          <p:cNvSpPr>
            <a:spLocks noGrp="1"/>
          </p:cNvSpPr>
          <p:nvPr>
            <p:ph idx="1"/>
          </p:nvPr>
        </p:nvSpPr>
        <p:spPr>
          <a:xfrm>
            <a:off x="515938" y="2550159"/>
            <a:ext cx="6430962" cy="3596641"/>
          </a:xfrm>
        </p:spPr>
        <p:txBody>
          <a:bodyPr>
            <a:normAutofit/>
          </a:bodyPr>
          <a:lstStyle/>
          <a:p>
            <a:pPr algn="just"/>
            <a:r>
              <a:rPr lang="ru-RU" dirty="0"/>
              <a:t>Цель дисциплины – изучение методов и технологий анализа данных и развитие навыков реализации аналитических проектов с помощью языка программирования </a:t>
            </a:r>
            <a:r>
              <a:rPr lang="en-US" dirty="0"/>
              <a:t>Python</a:t>
            </a:r>
            <a:r>
              <a:rPr lang="ru-RU" dirty="0"/>
              <a:t>.</a:t>
            </a:r>
            <a:endParaRPr dirty="0"/>
          </a:p>
          <a:p>
            <a:pPr algn="just"/>
            <a:r>
              <a:rPr lang="ru-RU" dirty="0"/>
              <a:t>Занятия проходят в онлайн формате в </a:t>
            </a:r>
            <a:br>
              <a:rPr lang="ru-RU" dirty="0"/>
            </a:br>
            <a:r>
              <a:rPr lang="ru-RU" dirty="0"/>
              <a:t>1 – 3 модулях</a:t>
            </a:r>
            <a:r>
              <a:rPr lang="en-US" dirty="0"/>
              <a:t>.</a:t>
            </a:r>
            <a:endParaRPr lang="ru-RU" dirty="0"/>
          </a:p>
        </p:txBody>
      </p:sp>
      <p:pic>
        <p:nvPicPr>
          <p:cNvPr id="4" name="Рисунок 3" descr="Изображение выглядит как компьютер, ноутбук, мебель, дизайн&#10;&#10;Содержимое, созданное искусственным интеллектом, может быть неверным.">
            <a:extLst>
              <a:ext uri="{FF2B5EF4-FFF2-40B4-BE49-F238E27FC236}">
                <a16:creationId xmlns:a16="http://schemas.microsoft.com/office/drawing/2014/main" id="{218FC96D-7B2A-84E8-F230-7066A7C2A0B0}"/>
              </a:ext>
            </a:extLst>
          </p:cNvPr>
          <p:cNvPicPr>
            <a:picLocks noChangeAspect="1"/>
          </p:cNvPicPr>
          <p:nvPr/>
        </p:nvPicPr>
        <p:blipFill>
          <a:blip r:embed="rId2">
            <a:extLst>
              <a:ext uri="{28A0092B-C50C-407E-A947-70E740481C1C}">
                <a14:useLocalDpi xmlns:a14="http://schemas.microsoft.com/office/drawing/2010/main" val="0"/>
              </a:ext>
            </a:extLst>
          </a:blip>
          <a:srcRect l="16598" t="11579" b="3911"/>
          <a:stretch>
            <a:fillRect/>
          </a:stretch>
        </p:blipFill>
        <p:spPr>
          <a:xfrm>
            <a:off x="7293198" y="2120900"/>
            <a:ext cx="4382863" cy="304323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23176-1469-5AA6-E0CE-B6B1B94DBC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443428-260B-3F02-9F8B-433FD5F3EF37}"/>
              </a:ext>
            </a:extLst>
          </p:cNvPr>
          <p:cNvSpPr>
            <a:spLocks noGrp="1"/>
          </p:cNvSpPr>
          <p:nvPr>
            <p:ph type="title"/>
          </p:nvPr>
        </p:nvSpPr>
        <p:spPr>
          <a:xfrm>
            <a:off x="515939" y="979010"/>
            <a:ext cx="3351523" cy="1325563"/>
          </a:xfrm>
        </p:spPr>
        <p:txBody>
          <a:bodyPr>
            <a:normAutofit fontScale="90000"/>
          </a:bodyPr>
          <a:lstStyle/>
          <a:p>
            <a:r>
              <a:rPr lang="ru-RU" dirty="0"/>
              <a:t>Пример панельных данных</a:t>
            </a:r>
            <a:endParaRPr dirty="0"/>
          </a:p>
        </p:txBody>
      </p:sp>
      <p:sp>
        <p:nvSpPr>
          <p:cNvPr id="7" name="AutoShape 2" descr="Harvard Dataverse homepage">
            <a:extLst>
              <a:ext uri="{FF2B5EF4-FFF2-40B4-BE49-F238E27FC236}">
                <a16:creationId xmlns:a16="http://schemas.microsoft.com/office/drawing/2014/main" id="{75776A94-724A-8291-EC67-CFF6B1AF940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 name="Рисунок 5" descr="Вырезка экрана">
            <a:extLst>
              <a:ext uri="{FF2B5EF4-FFF2-40B4-BE49-F238E27FC236}">
                <a16:creationId xmlns:a16="http://schemas.microsoft.com/office/drawing/2014/main" id="{AFDEFC39-DA3E-A1AE-BEDB-83904A86F58A}"/>
              </a:ext>
            </a:extLst>
          </p:cNvPr>
          <p:cNvPicPr>
            <a:picLocks noChangeAspect="1"/>
          </p:cNvPicPr>
          <p:nvPr/>
        </p:nvPicPr>
        <p:blipFill rotWithShape="1">
          <a:blip r:embed="rId2">
            <a:extLst>
              <a:ext uri="{28A0092B-C50C-407E-A947-70E740481C1C}">
                <a14:useLocalDpi xmlns:a14="http://schemas.microsoft.com/office/drawing/2010/main" val="0"/>
              </a:ext>
            </a:extLst>
          </a:blip>
          <a:srcRect t="5170" b="12537"/>
          <a:stretch/>
        </p:blipFill>
        <p:spPr>
          <a:xfrm>
            <a:off x="3992198" y="687686"/>
            <a:ext cx="6650819" cy="5787427"/>
          </a:xfrm>
          <a:prstGeom prst="rect">
            <a:avLst/>
          </a:prstGeom>
        </p:spPr>
      </p:pic>
    </p:spTree>
    <p:extLst>
      <p:ext uri="{BB962C8B-B14F-4D97-AF65-F5344CB8AC3E}">
        <p14:creationId xmlns:p14="http://schemas.microsoft.com/office/powerpoint/2010/main" val="497406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4423-272C-8276-B3A7-CC03620644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0C935C-6071-77BC-E3F9-B481C3ED2EF3}"/>
              </a:ext>
            </a:extLst>
          </p:cNvPr>
          <p:cNvSpPr>
            <a:spLocks noGrp="1"/>
          </p:cNvSpPr>
          <p:nvPr>
            <p:ph type="title"/>
          </p:nvPr>
        </p:nvSpPr>
        <p:spPr/>
        <p:txBody>
          <a:bodyPr/>
          <a:lstStyle/>
          <a:p>
            <a:r>
              <a:rPr lang="ru-RU" dirty="0"/>
              <a:t>Шкалы измерения переменных</a:t>
            </a:r>
            <a:endParaRPr dirty="0"/>
          </a:p>
        </p:txBody>
      </p:sp>
      <p:sp>
        <p:nvSpPr>
          <p:cNvPr id="7" name="AutoShape 2" descr="Harvard Dataverse homepage">
            <a:extLst>
              <a:ext uri="{FF2B5EF4-FFF2-40B4-BE49-F238E27FC236}">
                <a16:creationId xmlns:a16="http://schemas.microsoft.com/office/drawing/2014/main" id="{C1FB76A4-740B-F0B0-5E94-A17BEBD374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 name="Рисунок 7" descr="Изображение выглядит как текст, снимок экрана, Шрифт, диаграмма&#10;&#10;Содержимое, созданное искусственным интеллектом, может быть неверным.">
            <a:extLst>
              <a:ext uri="{FF2B5EF4-FFF2-40B4-BE49-F238E27FC236}">
                <a16:creationId xmlns:a16="http://schemas.microsoft.com/office/drawing/2014/main" id="{0F8EC3B8-243E-17CE-2EDA-310B44D3D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304573"/>
            <a:ext cx="7772400" cy="3918406"/>
          </a:xfrm>
          <a:prstGeom prst="rect">
            <a:avLst/>
          </a:prstGeom>
        </p:spPr>
      </p:pic>
    </p:spTree>
    <p:extLst>
      <p:ext uri="{BB962C8B-B14F-4D97-AF65-F5344CB8AC3E}">
        <p14:creationId xmlns:p14="http://schemas.microsoft.com/office/powerpoint/2010/main" val="3983193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34776-0551-E051-108A-0737B8C17D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7D26F3-9FFB-747C-388A-A0433A7F44A8}"/>
              </a:ext>
            </a:extLst>
          </p:cNvPr>
          <p:cNvSpPr>
            <a:spLocks noGrp="1"/>
          </p:cNvSpPr>
          <p:nvPr>
            <p:ph type="title"/>
          </p:nvPr>
        </p:nvSpPr>
        <p:spPr/>
        <p:txBody>
          <a:bodyPr/>
          <a:lstStyle/>
          <a:p>
            <a:r>
              <a:rPr lang="ru-RU" dirty="0"/>
              <a:t>Номинальная шкала</a:t>
            </a:r>
            <a:endParaRPr dirty="0"/>
          </a:p>
        </p:txBody>
      </p:sp>
      <p:sp>
        <p:nvSpPr>
          <p:cNvPr id="3" name="Content Placeholder 2">
            <a:extLst>
              <a:ext uri="{FF2B5EF4-FFF2-40B4-BE49-F238E27FC236}">
                <a16:creationId xmlns:a16="http://schemas.microsoft.com/office/drawing/2014/main" id="{0CBE41E2-6EE4-FD12-084D-1942FF243947}"/>
              </a:ext>
            </a:extLst>
          </p:cNvPr>
          <p:cNvSpPr>
            <a:spLocks noGrp="1"/>
          </p:cNvSpPr>
          <p:nvPr>
            <p:ph idx="1"/>
          </p:nvPr>
        </p:nvSpPr>
        <p:spPr>
          <a:xfrm>
            <a:off x="515938" y="2504989"/>
            <a:ext cx="11041062" cy="4185127"/>
          </a:xfrm>
        </p:spPr>
        <p:txBody>
          <a:bodyPr>
            <a:normAutofit/>
          </a:bodyPr>
          <a:lstStyle/>
          <a:p>
            <a:pPr algn="just"/>
            <a:r>
              <a:rPr lang="ru-RU" sz="2400" dirty="0">
                <a:solidFill>
                  <a:srgbClr val="0F2C69"/>
                </a:solidFill>
                <a:latin typeface="Arial" panose="020B0604020202020204" pitchFamily="34" charset="0"/>
                <a:cs typeface="Arial" panose="020B0604020202020204" pitchFamily="34" charset="0"/>
              </a:rPr>
              <a:t>Номинальные (категориальные) переменные используются для качественной классификации. То есть мы определяем принадлежность к определённому классу, отличающемуся от других но при этом классы не подлежат упорядочиванию (например, национальность, цвет, город).</a:t>
            </a:r>
          </a:p>
          <a:p>
            <a:pPr algn="just"/>
            <a:r>
              <a:rPr lang="ru-RU" sz="2400" dirty="0">
                <a:solidFill>
                  <a:srgbClr val="0F2C69"/>
                </a:solidFill>
                <a:latin typeface="Arial" panose="020B0604020202020204" pitchFamily="34" charset="0"/>
                <a:cs typeface="Arial" panose="020B0604020202020204" pitchFamily="34" charset="0"/>
              </a:rPr>
              <a:t>Дихотомические переменные – имеют два варианта ответа (например, пол, да</a:t>
            </a:r>
            <a:r>
              <a:rPr lang="en-US" sz="2400" dirty="0">
                <a:solidFill>
                  <a:srgbClr val="0F2C69"/>
                </a:solidFill>
                <a:latin typeface="Arial" panose="020B0604020202020204" pitchFamily="34" charset="0"/>
                <a:cs typeface="Arial" panose="020B0604020202020204" pitchFamily="34" charset="0"/>
              </a:rPr>
              <a:t>/</a:t>
            </a:r>
            <a:r>
              <a:rPr lang="ru-RU" sz="2400" dirty="0">
                <a:solidFill>
                  <a:srgbClr val="0F2C69"/>
                </a:solidFill>
                <a:latin typeface="Arial" panose="020B0604020202020204" pitchFamily="34" charset="0"/>
                <a:cs typeface="Arial" panose="020B0604020202020204" pitchFamily="34" charset="0"/>
              </a:rPr>
              <a:t>нет).</a:t>
            </a:r>
          </a:p>
          <a:p>
            <a:pPr marL="342900" indent="-342900"/>
            <a:endParaRPr lang="ru-RU" sz="2400" dirty="0">
              <a:solidFill>
                <a:schemeClr val="bg2">
                  <a:lumMod val="10000"/>
                </a:schemeClr>
              </a:solidFill>
              <a:latin typeface="Arial" panose="020B0604020202020204" pitchFamily="34" charset="0"/>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750AC58A-E0FA-65B0-1585-2967C32E4F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043890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B55F1-AB70-245E-645C-9F5BB5FF84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CFD451-13CA-4EB8-096A-1C3A5752D090}"/>
              </a:ext>
            </a:extLst>
          </p:cNvPr>
          <p:cNvSpPr>
            <a:spLocks noGrp="1"/>
          </p:cNvSpPr>
          <p:nvPr>
            <p:ph type="title"/>
          </p:nvPr>
        </p:nvSpPr>
        <p:spPr/>
        <p:txBody>
          <a:bodyPr/>
          <a:lstStyle/>
          <a:p>
            <a:r>
              <a:rPr lang="ru-RU" dirty="0"/>
              <a:t>Порядковая шкала</a:t>
            </a:r>
            <a:endParaRPr dirty="0"/>
          </a:p>
        </p:txBody>
      </p:sp>
      <p:sp>
        <p:nvSpPr>
          <p:cNvPr id="3" name="Content Placeholder 2">
            <a:extLst>
              <a:ext uri="{FF2B5EF4-FFF2-40B4-BE49-F238E27FC236}">
                <a16:creationId xmlns:a16="http://schemas.microsoft.com/office/drawing/2014/main" id="{F34CAA27-0DEC-A9E9-3C65-B599AA68193E}"/>
              </a:ext>
            </a:extLst>
          </p:cNvPr>
          <p:cNvSpPr>
            <a:spLocks noGrp="1"/>
          </p:cNvSpPr>
          <p:nvPr>
            <p:ph idx="1"/>
          </p:nvPr>
        </p:nvSpPr>
        <p:spPr>
          <a:xfrm>
            <a:off x="515938" y="2504989"/>
            <a:ext cx="11041062" cy="4185127"/>
          </a:xfrm>
        </p:spPr>
        <p:txBody>
          <a:bodyPr>
            <a:normAutofit/>
          </a:bodyPr>
          <a:lstStyle/>
          <a:p>
            <a:pPr marL="0" indent="0" algn="just">
              <a:buNone/>
            </a:pPr>
            <a:r>
              <a:rPr lang="ru-RU" sz="2600" dirty="0">
                <a:solidFill>
                  <a:srgbClr val="0F2C69"/>
                </a:solidFill>
                <a:cs typeface="Arial" panose="020B0604020202020204" pitchFamily="34" charset="0"/>
              </a:rPr>
              <a:t>Порядковые (ординальные) переменные позволяют ранжировать (упорядочить) объекты, указав какие из них в большей или меньшей степени обладают качеством, выраженным данной переменной. Но не позволяют сказать «на сколько больше» или «на сколько меньше» (например, социально-экономический статус семьи). Разница между уровнями низкий, средний и высокий существует, но её нельзя измерить.</a:t>
            </a:r>
          </a:p>
          <a:p>
            <a:pPr marL="342900" indent="-342900"/>
            <a:endParaRPr lang="ru-RU" sz="2600" dirty="0">
              <a:solidFill>
                <a:srgbClr val="0F2C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A5381231-B3BC-A1C7-618D-8FC96D1B7E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936524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AF358-67A1-07CF-25F8-2850DA57C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379E3-B878-9886-E540-490B31CC04F7}"/>
              </a:ext>
            </a:extLst>
          </p:cNvPr>
          <p:cNvSpPr>
            <a:spLocks noGrp="1"/>
          </p:cNvSpPr>
          <p:nvPr>
            <p:ph type="title"/>
          </p:nvPr>
        </p:nvSpPr>
        <p:spPr/>
        <p:txBody>
          <a:bodyPr/>
          <a:lstStyle/>
          <a:p>
            <a:r>
              <a:rPr lang="ru-RU" dirty="0"/>
              <a:t>Интервальная шкала</a:t>
            </a:r>
            <a:endParaRPr dirty="0"/>
          </a:p>
        </p:txBody>
      </p:sp>
      <p:sp>
        <p:nvSpPr>
          <p:cNvPr id="3" name="Content Placeholder 2">
            <a:extLst>
              <a:ext uri="{FF2B5EF4-FFF2-40B4-BE49-F238E27FC236}">
                <a16:creationId xmlns:a16="http://schemas.microsoft.com/office/drawing/2014/main" id="{0242315B-B0D2-F18E-B511-DFE0845D4775}"/>
              </a:ext>
            </a:extLst>
          </p:cNvPr>
          <p:cNvSpPr>
            <a:spLocks noGrp="1"/>
          </p:cNvSpPr>
          <p:nvPr>
            <p:ph idx="1"/>
          </p:nvPr>
        </p:nvSpPr>
        <p:spPr>
          <a:xfrm>
            <a:off x="515938" y="2504989"/>
            <a:ext cx="11041062" cy="4185127"/>
          </a:xfrm>
        </p:spPr>
        <p:txBody>
          <a:bodyPr>
            <a:normAutofit/>
          </a:bodyPr>
          <a:lstStyle/>
          <a:p>
            <a:pPr marL="0" indent="0" algn="just">
              <a:buNone/>
            </a:pPr>
            <a:r>
              <a:rPr lang="ru-RU" sz="2600" dirty="0">
                <a:solidFill>
                  <a:srgbClr val="0F2C69"/>
                </a:solidFill>
                <a:cs typeface="Arial" panose="020B0604020202020204" pitchFamily="34" charset="0"/>
              </a:rPr>
              <a:t>Интервальная шкала позволяет не только упорядочивать объекты измерения, но и численно выразить и сравнить различия между ними, например, температура по Цельсию. Так, температура воды в море утром – 18 градусов, вечером – 24, т.е. вечерняя на 5 градусов выше, но нельзя сказать, что она в 1.33 раз выше. 0 градусов – это не отсутствие температуры.</a:t>
            </a:r>
          </a:p>
          <a:p>
            <a:pPr marL="25400" indent="-25400" algn="just"/>
            <a:endParaRPr lang="ru-RU" sz="2600" dirty="0">
              <a:solidFill>
                <a:srgbClr val="0F2C69"/>
              </a:solidFill>
              <a:cs typeface="Arial" panose="020B0604020202020204" pitchFamily="34" charset="0"/>
            </a:endParaRPr>
          </a:p>
          <a:p>
            <a:pPr marL="342900" indent="-342900"/>
            <a:endParaRPr lang="ru-RU" sz="2600" dirty="0">
              <a:solidFill>
                <a:srgbClr val="0F2C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B52AC85D-1528-71B9-898B-E84E48AFD9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462165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5D5B9-632E-0B45-E26F-02EBF299B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E17E9F-24CB-9A49-A106-367FABEEB6F5}"/>
              </a:ext>
            </a:extLst>
          </p:cNvPr>
          <p:cNvSpPr>
            <a:spLocks noGrp="1"/>
          </p:cNvSpPr>
          <p:nvPr>
            <p:ph type="title"/>
          </p:nvPr>
        </p:nvSpPr>
        <p:spPr/>
        <p:txBody>
          <a:bodyPr/>
          <a:lstStyle/>
          <a:p>
            <a:r>
              <a:rPr lang="ru-RU" dirty="0"/>
              <a:t>Абсолютная шкала или шкала отношений</a:t>
            </a:r>
            <a:endParaRPr dirty="0"/>
          </a:p>
        </p:txBody>
      </p:sp>
      <p:sp>
        <p:nvSpPr>
          <p:cNvPr id="3" name="Content Placeholder 2">
            <a:extLst>
              <a:ext uri="{FF2B5EF4-FFF2-40B4-BE49-F238E27FC236}">
                <a16:creationId xmlns:a16="http://schemas.microsoft.com/office/drawing/2014/main" id="{E2648436-A3B6-4A76-5AB5-DA35956125DE}"/>
              </a:ext>
            </a:extLst>
          </p:cNvPr>
          <p:cNvSpPr>
            <a:spLocks noGrp="1"/>
          </p:cNvSpPr>
          <p:nvPr>
            <p:ph idx="1"/>
          </p:nvPr>
        </p:nvSpPr>
        <p:spPr>
          <a:xfrm>
            <a:off x="515938" y="2504989"/>
            <a:ext cx="11041062" cy="4185127"/>
          </a:xfrm>
        </p:spPr>
        <p:txBody>
          <a:bodyPr>
            <a:normAutofit/>
          </a:bodyPr>
          <a:lstStyle/>
          <a:p>
            <a:pPr marL="0" indent="0" algn="just">
              <a:buNone/>
            </a:pPr>
            <a:r>
              <a:rPr lang="ru-RU" sz="2800" dirty="0">
                <a:solidFill>
                  <a:srgbClr val="0F2C69"/>
                </a:solidFill>
                <a:cs typeface="Arial" panose="020B0604020202020204" pitchFamily="34" charset="0"/>
              </a:rPr>
              <a:t>В абсолютной шкале действует отношение "во столько-то раз больше". Это единственная из четырёх шкал имеющая абсолютный ноль, характеризующий отсутствие измеряемого качества. Например, ежемесячный доход. Здесь за точку отсчета можно взять «ноль» рублей. </a:t>
            </a:r>
          </a:p>
          <a:p>
            <a:pPr marL="342900" indent="-342900"/>
            <a:endParaRPr lang="ru-RU" sz="2600" dirty="0">
              <a:solidFill>
                <a:srgbClr val="0F2C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7FDC15B6-A856-46A3-F2B9-941E771607F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1995631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33F0D-F468-A692-FA2B-B14605C36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8AF1AB-000C-B2C0-CC98-455F71737C4A}"/>
              </a:ext>
            </a:extLst>
          </p:cNvPr>
          <p:cNvSpPr>
            <a:spLocks noGrp="1"/>
          </p:cNvSpPr>
          <p:nvPr>
            <p:ph type="title"/>
          </p:nvPr>
        </p:nvSpPr>
        <p:spPr/>
        <p:txBody>
          <a:bodyPr/>
          <a:lstStyle/>
          <a:p>
            <a:r>
              <a:rPr lang="ru-RU" dirty="0"/>
              <a:t>Сравнение шкал</a:t>
            </a:r>
            <a:endParaRPr dirty="0"/>
          </a:p>
        </p:txBody>
      </p:sp>
      <p:sp>
        <p:nvSpPr>
          <p:cNvPr id="7" name="AutoShape 2" descr="Harvard Dataverse homepage">
            <a:extLst>
              <a:ext uri="{FF2B5EF4-FFF2-40B4-BE49-F238E27FC236}">
                <a16:creationId xmlns:a16="http://schemas.microsoft.com/office/drawing/2014/main" id="{459BD3A2-0EF5-6115-D7F1-B9AC64FAC1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 name="Рисунок 7" descr="Изображение выглядит как текст, снимок экрана, Шрифт, число&#10;&#10;Содержимое, созданное искусственным интеллектом, может быть неверным.">
            <a:extLst>
              <a:ext uri="{FF2B5EF4-FFF2-40B4-BE49-F238E27FC236}">
                <a16:creationId xmlns:a16="http://schemas.microsoft.com/office/drawing/2014/main" id="{0C9B63E5-8142-7246-A73C-D9A341FE1EE8}"/>
              </a:ext>
            </a:extLst>
          </p:cNvPr>
          <p:cNvPicPr>
            <a:picLocks noChangeAspect="1"/>
          </p:cNvPicPr>
          <p:nvPr/>
        </p:nvPicPr>
        <p:blipFill>
          <a:blip r:embed="rId2">
            <a:extLst>
              <a:ext uri="{28A0092B-C50C-407E-A947-70E740481C1C}">
                <a14:useLocalDpi xmlns:a14="http://schemas.microsoft.com/office/drawing/2010/main" val="0"/>
              </a:ext>
            </a:extLst>
          </a:blip>
          <a:srcRect l="906" t="4760" r="955" b="2815"/>
          <a:stretch>
            <a:fillRect/>
          </a:stretch>
        </p:blipFill>
        <p:spPr>
          <a:xfrm>
            <a:off x="623958" y="2518348"/>
            <a:ext cx="10639284" cy="3132943"/>
          </a:xfrm>
          <a:prstGeom prst="rect">
            <a:avLst/>
          </a:prstGeom>
        </p:spPr>
      </p:pic>
    </p:spTree>
    <p:extLst>
      <p:ext uri="{BB962C8B-B14F-4D97-AF65-F5344CB8AC3E}">
        <p14:creationId xmlns:p14="http://schemas.microsoft.com/office/powerpoint/2010/main" val="4179007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6B637-0BF4-E0DC-948A-65C257518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37B45-C99C-4FD5-13CE-F22E3F7E9D6F}"/>
              </a:ext>
            </a:extLst>
          </p:cNvPr>
          <p:cNvSpPr>
            <a:spLocks noGrp="1"/>
          </p:cNvSpPr>
          <p:nvPr>
            <p:ph type="title"/>
          </p:nvPr>
        </p:nvSpPr>
        <p:spPr/>
        <p:txBody>
          <a:bodyPr/>
          <a:lstStyle/>
          <a:p>
            <a:r>
              <a:rPr lang="ru-RU" dirty="0" err="1"/>
              <a:t>Дихотомный</a:t>
            </a:r>
            <a:r>
              <a:rPr lang="ru-RU" dirty="0"/>
              <a:t> метод кодировки</a:t>
            </a:r>
            <a:endParaRPr dirty="0"/>
          </a:p>
        </p:txBody>
      </p:sp>
      <p:sp>
        <p:nvSpPr>
          <p:cNvPr id="7" name="AutoShape 2" descr="Harvard Dataverse homepage">
            <a:extLst>
              <a:ext uri="{FF2B5EF4-FFF2-40B4-BE49-F238E27FC236}">
                <a16:creationId xmlns:a16="http://schemas.microsoft.com/office/drawing/2014/main" id="{F67A8F64-2514-A54F-F5D1-128DE405A9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3">
            <a:extLst>
              <a:ext uri="{FF2B5EF4-FFF2-40B4-BE49-F238E27FC236}">
                <a16:creationId xmlns:a16="http://schemas.microsoft.com/office/drawing/2014/main" id="{6E2D6E28-3882-2831-1472-ED87A80DFDF4}"/>
              </a:ext>
            </a:extLst>
          </p:cNvPr>
          <p:cNvSpPr txBox="1">
            <a:spLocks noChangeArrowheads="1"/>
          </p:cNvSpPr>
          <p:nvPr/>
        </p:nvSpPr>
        <p:spPr bwMode="auto">
          <a:xfrm>
            <a:off x="585897" y="2216373"/>
            <a:ext cx="11057971" cy="37450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ru-RU"/>
            </a:defPPr>
            <a:lvl1pPr marL="365125" indent="-282575" algn="l" defTabSz="914400" rtl="0" eaLnBrk="1" latinLnBrk="0" hangingPunct="1">
              <a:spcBef>
                <a:spcPts val="600"/>
              </a:spcBef>
              <a:spcAft>
                <a:spcPts val="0"/>
              </a:spcAft>
              <a:buClr>
                <a:schemeClr val="accent1"/>
              </a:buClr>
              <a:buSzPct val="80000"/>
              <a:buFont typeface="Wingdings 2"/>
              <a:buChar char=""/>
              <a:defRPr sz="3200" kern="1200">
                <a:solidFill>
                  <a:schemeClr val="tx1"/>
                </a:solidFill>
                <a:latin typeface="+mn-lt"/>
                <a:ea typeface="+mn-ea"/>
                <a:cs typeface="+mn-cs"/>
              </a:defRPr>
            </a:lvl1pPr>
            <a:lvl2pPr marL="639763" indent="-236538" algn="l" defTabSz="914400" rtl="0" eaLnBrk="1" latinLnBrk="0" hangingPunct="1">
              <a:spcBef>
                <a:spcPts val="550"/>
              </a:spcBef>
              <a:spcAft>
                <a:spcPts val="0"/>
              </a:spcAft>
              <a:buClr>
                <a:schemeClr val="accent1"/>
              </a:buClr>
              <a:buFont typeface="Verdana"/>
              <a:buChar char="◦"/>
              <a:defRPr sz="2800" kern="1200">
                <a:solidFill>
                  <a:schemeClr val="tx1"/>
                </a:solidFill>
                <a:latin typeface="+mn-lt"/>
                <a:ea typeface="+mn-ea"/>
                <a:cs typeface="+mn-cs"/>
              </a:defRPr>
            </a:lvl2pPr>
            <a:lvl3pPr marL="885825" indent="-228600" algn="l" defTabSz="914400" rtl="0" eaLnBrk="1" latinLnBrk="0" hangingPunct="1">
              <a:spcBef>
                <a:spcPts val="0"/>
              </a:spcBef>
              <a:spcAft>
                <a:spcPts val="0"/>
              </a:spcAft>
              <a:buClr>
                <a:schemeClr val="accent2"/>
              </a:buClr>
              <a:buFont typeface="Wingdings 2"/>
              <a:buChar char=""/>
              <a:defRPr sz="2400" kern="1200">
                <a:solidFill>
                  <a:schemeClr val="tx1"/>
                </a:solidFill>
                <a:latin typeface="+mn-lt"/>
                <a:ea typeface="+mn-ea"/>
                <a:cs typeface="+mn-cs"/>
              </a:defRPr>
            </a:lvl3pPr>
            <a:lvl4pPr marL="1096963" indent="-173038" algn="l" defTabSz="914400" rtl="0" eaLnBrk="1" latinLnBrk="0" hangingPunct="1">
              <a:spcBef>
                <a:spcPts val="0"/>
              </a:spcBef>
              <a:spcAft>
                <a:spcPts val="0"/>
              </a:spcAft>
              <a:buClr>
                <a:srgbClr val="C32D2E"/>
              </a:buClr>
              <a:buFont typeface="Wingdings 2"/>
              <a:buChar char=""/>
              <a:defRPr sz="2000" kern="1200">
                <a:solidFill>
                  <a:schemeClr val="tx1"/>
                </a:solidFill>
                <a:latin typeface="+mn-lt"/>
                <a:ea typeface="+mn-ea"/>
                <a:cs typeface="+mn-cs"/>
              </a:defRPr>
            </a:lvl4pPr>
            <a:lvl5pPr marL="1296988" indent="-182563" algn="l" defTabSz="914400" rtl="0" eaLnBrk="1" latinLnBrk="0" hangingPunct="1">
              <a:spcBef>
                <a:spcPts val="0"/>
              </a:spcBef>
              <a:spcAft>
                <a:spcPts val="0"/>
              </a:spcAft>
              <a:buClr>
                <a:srgbClr val="84AA33"/>
              </a:buClr>
              <a:buFont typeface="Wingdings 2"/>
              <a:buChar char=""/>
              <a:defRPr sz="2000" kern="1200">
                <a:solidFill>
                  <a:schemeClr val="tx1"/>
                </a:solidFill>
                <a:latin typeface="+mn-lt"/>
                <a:ea typeface="+mn-ea"/>
                <a:cs typeface="+mn-cs"/>
              </a:defRPr>
            </a:lvl5pPr>
            <a:lvl6pPr marL="1508759" indent="-182880" algn="l" defTabSz="914400" rtl="0" eaLnBrk="1" latinLnBrk="0" hangingPunct="1">
              <a:lnSpc>
                <a:spcPct val="100000"/>
              </a:lnSpc>
              <a:spcBef>
                <a:spcPts val="0"/>
              </a:spcBef>
              <a:buClr>
                <a:schemeClr val="accent5"/>
              </a:buClr>
              <a:buFont typeface="Wingdings 2"/>
              <a:buChar char=""/>
              <a:defRPr sz="2000" kern="1200">
                <a:solidFill>
                  <a:schemeClr val="tx1"/>
                </a:solidFill>
                <a:latin typeface="+mn-lt"/>
                <a:ea typeface="+mn-ea"/>
                <a:cs typeface="+mn-cs"/>
              </a:defRPr>
            </a:lvl6pPr>
            <a:lvl7pPr marL="1719072" indent="-182880" algn="l" defTabSz="914400" rtl="0" eaLnBrk="1" latinLnBrk="0" hangingPunct="1">
              <a:lnSpc>
                <a:spcPct val="100000"/>
              </a:lnSpc>
              <a:spcBef>
                <a:spcPts val="0"/>
              </a:spcBef>
              <a:buClr>
                <a:schemeClr val="accent6"/>
              </a:buClr>
              <a:buFont typeface="Wingdings 2"/>
              <a:buChar char=""/>
              <a:defRPr sz="2000" kern="1200">
                <a:solidFill>
                  <a:schemeClr val="tx1"/>
                </a:solidFill>
                <a:latin typeface="+mn-lt"/>
                <a:ea typeface="+mn-ea"/>
                <a:cs typeface="+mn-cs"/>
              </a:defRPr>
            </a:lvl7pPr>
            <a:lvl8pPr marL="1920240" indent="-182880" algn="l" defTabSz="914400" rtl="0" eaLnBrk="1" latinLnBrk="0" hangingPunct="1">
              <a:lnSpc>
                <a:spcPct val="100000"/>
              </a:lnSpc>
              <a:spcBef>
                <a:spcPts val="0"/>
              </a:spcBef>
              <a:buClr>
                <a:schemeClr val="accent6"/>
              </a:buClr>
              <a:buFont typeface="Wingdings 2"/>
              <a:buChar char=""/>
              <a:defRPr sz="2000" kern="1200">
                <a:solidFill>
                  <a:schemeClr val="tx1"/>
                </a:solidFill>
                <a:latin typeface="+mn-lt"/>
                <a:ea typeface="+mn-ea"/>
                <a:cs typeface="+mn-cs"/>
              </a:defRPr>
            </a:lvl8pPr>
            <a:lvl9pPr marL="2130552" indent="-182880" algn="l" defTabSz="914400" rtl="0" eaLnBrk="1" latinLnBrk="0" hangingPunct="1">
              <a:lnSpc>
                <a:spcPct val="100000"/>
              </a:lnSpc>
              <a:spcBef>
                <a:spcPts val="0"/>
              </a:spcBef>
              <a:buClr>
                <a:schemeClr val="accent6"/>
              </a:buClr>
              <a:buFont typeface="Wingdings 2"/>
              <a:buChar char=""/>
              <a:defRPr sz="2000" kern="1200">
                <a:solidFill>
                  <a:schemeClr val="tx1"/>
                </a:solidFill>
                <a:latin typeface="+mn-lt"/>
                <a:ea typeface="+mn-ea"/>
                <a:cs typeface="+mn-cs"/>
              </a:defRPr>
            </a:lvl9pPr>
          </a:lstStyle>
          <a:p>
            <a:pPr>
              <a:lnSpc>
                <a:spcPct val="80000"/>
              </a:lnSpc>
              <a:buFont typeface="Wingdings 2"/>
              <a:buNone/>
              <a:defRPr/>
            </a:pPr>
            <a:r>
              <a:rPr lang="ru-RU" sz="2400" dirty="0">
                <a:solidFill>
                  <a:schemeClr val="bg2">
                    <a:lumMod val="10000"/>
                  </a:schemeClr>
                </a:solidFill>
                <a:cs typeface="Arial"/>
              </a:rPr>
              <a:t>Какими языками Вы владеете?               </a:t>
            </a:r>
            <a:endParaRPr lang="ru-RU" dirty="0"/>
          </a:p>
          <a:p>
            <a:pPr>
              <a:lnSpc>
                <a:spcPct val="80000"/>
              </a:lnSpc>
              <a:buFont typeface="Wingdings 2"/>
              <a:buNone/>
              <a:defRPr/>
            </a:pPr>
            <a:r>
              <a:rPr lang="ru-RU" sz="2400" dirty="0">
                <a:solidFill>
                  <a:schemeClr val="bg2">
                    <a:lumMod val="10000"/>
                  </a:schemeClr>
                </a:solidFill>
                <a:cs typeface="Arial"/>
              </a:rPr>
              <a:t>(можно выбрать любое число ответов)</a:t>
            </a:r>
            <a:endParaRPr lang="ru-RU" dirty="0"/>
          </a:p>
          <a:p>
            <a:pPr algn="just">
              <a:lnSpc>
                <a:spcPct val="80000"/>
              </a:lnSpc>
              <a:buFont typeface="Wingdings 2"/>
              <a:buNone/>
              <a:defRPr/>
            </a:pPr>
            <a:r>
              <a:rPr lang="ru-RU" sz="2400" dirty="0">
                <a:solidFill>
                  <a:schemeClr val="bg2">
                    <a:lumMod val="10000"/>
                  </a:schemeClr>
                </a:solidFill>
                <a:cs typeface="Arial"/>
              </a:rPr>
              <a:t>1) русский</a:t>
            </a:r>
            <a:endParaRPr lang="en" dirty="0"/>
          </a:p>
          <a:p>
            <a:pPr marL="82550" indent="0" algn="just">
              <a:lnSpc>
                <a:spcPct val="80000"/>
              </a:lnSpc>
              <a:buFont typeface="Wingdings 2"/>
              <a:buNone/>
              <a:defRPr/>
            </a:pPr>
            <a:r>
              <a:rPr lang="en" sz="2400" dirty="0">
                <a:solidFill>
                  <a:schemeClr val="bg2">
                    <a:lumMod val="10000"/>
                  </a:schemeClr>
                </a:solidFill>
                <a:cs typeface="Arial"/>
              </a:rPr>
              <a:t>2) </a:t>
            </a:r>
            <a:r>
              <a:rPr lang="ru-RU" sz="2400" dirty="0">
                <a:solidFill>
                  <a:schemeClr val="bg2">
                    <a:lumMod val="10000"/>
                  </a:schemeClr>
                </a:solidFill>
                <a:cs typeface="Arial"/>
              </a:rPr>
              <a:t>английский</a:t>
            </a:r>
            <a:endParaRPr lang="en" dirty="0"/>
          </a:p>
          <a:p>
            <a:pPr marL="82550" indent="0" algn="just">
              <a:lnSpc>
                <a:spcPct val="80000"/>
              </a:lnSpc>
              <a:buFont typeface="Wingdings 2"/>
              <a:buNone/>
              <a:defRPr/>
            </a:pPr>
            <a:r>
              <a:rPr lang="en" sz="2400" dirty="0">
                <a:solidFill>
                  <a:schemeClr val="bg2">
                    <a:lumMod val="10000"/>
                  </a:schemeClr>
                </a:solidFill>
                <a:cs typeface="Arial"/>
              </a:rPr>
              <a:t>3) </a:t>
            </a:r>
            <a:r>
              <a:rPr lang="ru-RU" sz="2400" dirty="0">
                <a:solidFill>
                  <a:schemeClr val="bg2">
                    <a:lumMod val="10000"/>
                  </a:schemeClr>
                </a:solidFill>
                <a:cs typeface="Arial"/>
              </a:rPr>
              <a:t>французский</a:t>
            </a:r>
            <a:endParaRPr lang="en" sz="2400" dirty="0">
              <a:solidFill>
                <a:schemeClr val="bg2">
                  <a:lumMod val="10000"/>
                </a:schemeClr>
              </a:solidFill>
              <a:cs typeface="Arial"/>
            </a:endParaRPr>
          </a:p>
          <a:p>
            <a:pPr marL="82550" indent="0" algn="just">
              <a:lnSpc>
                <a:spcPct val="80000"/>
              </a:lnSpc>
              <a:buFont typeface="Wingdings 2"/>
              <a:buNone/>
              <a:defRPr/>
            </a:pPr>
            <a:r>
              <a:rPr lang="en" sz="2400" dirty="0">
                <a:solidFill>
                  <a:schemeClr val="bg2">
                    <a:lumMod val="10000"/>
                  </a:schemeClr>
                </a:solidFill>
                <a:cs typeface="Arial"/>
              </a:rPr>
              <a:t>4) </a:t>
            </a:r>
            <a:r>
              <a:rPr lang="ru-RU" sz="2400" dirty="0">
                <a:solidFill>
                  <a:schemeClr val="bg2">
                    <a:lumMod val="10000"/>
                  </a:schemeClr>
                </a:solidFill>
                <a:cs typeface="Arial"/>
              </a:rPr>
              <a:t>итальянский</a:t>
            </a:r>
            <a:endParaRPr lang="en" dirty="0"/>
          </a:p>
          <a:p>
            <a:pPr marL="82550" indent="0" algn="just">
              <a:lnSpc>
                <a:spcPct val="80000"/>
              </a:lnSpc>
              <a:buFont typeface="Wingdings 2"/>
              <a:buNone/>
              <a:defRPr/>
            </a:pPr>
            <a:r>
              <a:rPr lang="en" sz="2400" dirty="0">
                <a:solidFill>
                  <a:schemeClr val="bg2">
                    <a:lumMod val="10000"/>
                  </a:schemeClr>
                </a:solidFill>
                <a:cs typeface="Arial"/>
              </a:rPr>
              <a:t>5) </a:t>
            </a:r>
            <a:r>
              <a:rPr lang="ru-RU" sz="2400" dirty="0">
                <a:solidFill>
                  <a:schemeClr val="bg2">
                    <a:lumMod val="10000"/>
                  </a:schemeClr>
                </a:solidFill>
                <a:cs typeface="Arial"/>
              </a:rPr>
              <a:t>немецкий</a:t>
            </a:r>
            <a:endParaRPr lang="en" dirty="0"/>
          </a:p>
          <a:p>
            <a:pPr marL="539750" indent="-457200" algn="just">
              <a:lnSpc>
                <a:spcPct val="80000"/>
              </a:lnSpc>
              <a:buFont typeface="Wingdings 2"/>
              <a:buAutoNum type="arabicPeriod"/>
              <a:defRPr/>
            </a:pPr>
            <a:endParaRPr lang="en" sz="2000" dirty="0">
              <a:latin typeface="Arial"/>
              <a:cs typeface="Arial"/>
            </a:endParaRPr>
          </a:p>
        </p:txBody>
      </p:sp>
      <p:sp>
        <p:nvSpPr>
          <p:cNvPr id="8" name="TextBox 7">
            <a:extLst>
              <a:ext uri="{FF2B5EF4-FFF2-40B4-BE49-F238E27FC236}">
                <a16:creationId xmlns:a16="http://schemas.microsoft.com/office/drawing/2014/main" id="{8B507C51-EC6B-B7B2-8C6F-A10BCE0903C7}"/>
              </a:ext>
            </a:extLst>
          </p:cNvPr>
          <p:cNvSpPr txBox="1"/>
          <p:nvPr/>
        </p:nvSpPr>
        <p:spPr bwMode="auto">
          <a:xfrm>
            <a:off x="7215884" y="2200866"/>
            <a:ext cx="4427984" cy="2308324"/>
          </a:xfrm>
          <a:prstGeom prst="rect">
            <a:avLst/>
          </a:prstGeom>
          <a:solidFill>
            <a:srgbClr val="D9D9D9"/>
          </a:solidFill>
        </p:spPr>
        <p:style>
          <a:lnRef idx="2">
            <a:schemeClr val="accent3"/>
          </a:lnRef>
          <a:fillRef idx="1">
            <a:schemeClr val="lt1"/>
          </a:fillRef>
          <a:effectRef idx="0">
            <a:schemeClr val="accent3"/>
          </a:effectRef>
          <a:fontRef idx="minor">
            <a:schemeClr val="dk1"/>
          </a:fontRef>
        </p:style>
        <p:txBody>
          <a:bodyPr wrap="square" rtlCol="0">
            <a:spAutoFit/>
          </a:bodyPr>
          <a:lstStyle/>
          <a:p>
            <a:pPr>
              <a:defRPr/>
            </a:pPr>
            <a:r>
              <a:rPr lang="ru-RU" sz="2400" dirty="0">
                <a:solidFill>
                  <a:schemeClr val="bg2">
                    <a:lumMod val="10000"/>
                  </a:schemeClr>
                </a:solidFill>
                <a:cs typeface="Arial"/>
              </a:rPr>
              <a:t>Ответы</a:t>
            </a:r>
            <a:r>
              <a:rPr lang="en-US" sz="2400" dirty="0">
                <a:solidFill>
                  <a:schemeClr val="bg2">
                    <a:lumMod val="10000"/>
                  </a:schemeClr>
                </a:solidFill>
                <a:cs typeface="Arial"/>
              </a:rPr>
              <a:t>:</a:t>
            </a:r>
            <a:endParaRPr dirty="0"/>
          </a:p>
          <a:p>
            <a:pPr>
              <a:defRPr/>
            </a:pPr>
            <a:r>
              <a:rPr lang="ru-RU" sz="2400" dirty="0">
                <a:solidFill>
                  <a:schemeClr val="bg2">
                    <a:lumMod val="10000"/>
                  </a:schemeClr>
                </a:solidFill>
                <a:cs typeface="Arial"/>
              </a:rPr>
              <a:t>Марк</a:t>
            </a:r>
            <a:r>
              <a:rPr lang="en-US" sz="2400" dirty="0">
                <a:solidFill>
                  <a:schemeClr val="bg2">
                    <a:lumMod val="10000"/>
                  </a:schemeClr>
                </a:solidFill>
                <a:cs typeface="Arial"/>
              </a:rPr>
              <a:t>: </a:t>
            </a:r>
            <a:r>
              <a:rPr lang="ru-RU" sz="2400" dirty="0">
                <a:solidFill>
                  <a:schemeClr val="bg2">
                    <a:lumMod val="10000"/>
                  </a:schemeClr>
                </a:solidFill>
                <a:cs typeface="Arial"/>
              </a:rPr>
              <a:t>английский</a:t>
            </a:r>
            <a:r>
              <a:rPr lang="en-US" sz="2400" dirty="0">
                <a:solidFill>
                  <a:schemeClr val="bg2">
                    <a:lumMod val="10000"/>
                  </a:schemeClr>
                </a:solidFill>
                <a:cs typeface="Arial"/>
              </a:rPr>
              <a:t>, </a:t>
            </a:r>
            <a:r>
              <a:rPr lang="ru-RU" sz="2400" dirty="0">
                <a:solidFill>
                  <a:schemeClr val="bg2">
                    <a:lumMod val="10000"/>
                  </a:schemeClr>
                </a:solidFill>
                <a:cs typeface="Arial"/>
              </a:rPr>
              <a:t>немецкий</a:t>
            </a:r>
            <a:endParaRPr dirty="0"/>
          </a:p>
          <a:p>
            <a:pPr>
              <a:defRPr/>
            </a:pPr>
            <a:r>
              <a:rPr lang="ru-RU" sz="2400" dirty="0">
                <a:solidFill>
                  <a:schemeClr val="bg2">
                    <a:lumMod val="10000"/>
                  </a:schemeClr>
                </a:solidFill>
                <a:cs typeface="Arial"/>
              </a:rPr>
              <a:t>Анна</a:t>
            </a:r>
            <a:r>
              <a:rPr lang="en-US" sz="2400" dirty="0">
                <a:solidFill>
                  <a:schemeClr val="bg2">
                    <a:lumMod val="10000"/>
                  </a:schemeClr>
                </a:solidFill>
                <a:cs typeface="Arial"/>
              </a:rPr>
              <a:t>: </a:t>
            </a:r>
            <a:r>
              <a:rPr lang="ru-RU" sz="2400" dirty="0">
                <a:solidFill>
                  <a:schemeClr val="bg2">
                    <a:lumMod val="10000"/>
                  </a:schemeClr>
                </a:solidFill>
                <a:cs typeface="Arial"/>
              </a:rPr>
              <a:t>русский</a:t>
            </a:r>
            <a:endParaRPr dirty="0"/>
          </a:p>
          <a:p>
            <a:pPr>
              <a:defRPr/>
            </a:pPr>
            <a:r>
              <a:rPr lang="ru-RU" sz="2400" dirty="0">
                <a:solidFill>
                  <a:schemeClr val="bg2">
                    <a:lumMod val="10000"/>
                  </a:schemeClr>
                </a:solidFill>
                <a:cs typeface="Arial"/>
              </a:rPr>
              <a:t>Жан</a:t>
            </a:r>
            <a:r>
              <a:rPr lang="en-US" sz="2400" dirty="0">
                <a:solidFill>
                  <a:schemeClr val="bg2">
                    <a:lumMod val="10000"/>
                  </a:schemeClr>
                </a:solidFill>
                <a:cs typeface="Arial"/>
              </a:rPr>
              <a:t>: </a:t>
            </a:r>
            <a:r>
              <a:rPr lang="ru-RU" sz="2400" dirty="0">
                <a:solidFill>
                  <a:schemeClr val="bg2">
                    <a:lumMod val="10000"/>
                  </a:schemeClr>
                </a:solidFill>
                <a:cs typeface="Arial"/>
              </a:rPr>
              <a:t>английский</a:t>
            </a:r>
            <a:r>
              <a:rPr lang="en-US" sz="2400" dirty="0">
                <a:solidFill>
                  <a:schemeClr val="bg2">
                    <a:lumMod val="10000"/>
                  </a:schemeClr>
                </a:solidFill>
                <a:cs typeface="Arial"/>
              </a:rPr>
              <a:t>, </a:t>
            </a:r>
            <a:r>
              <a:rPr lang="ru-RU" sz="2400" dirty="0">
                <a:solidFill>
                  <a:schemeClr val="bg2">
                    <a:lumMod val="10000"/>
                  </a:schemeClr>
                </a:solidFill>
                <a:cs typeface="Arial"/>
              </a:rPr>
              <a:t>французский</a:t>
            </a:r>
            <a:r>
              <a:rPr lang="en-US" sz="2400" dirty="0">
                <a:solidFill>
                  <a:schemeClr val="bg2">
                    <a:lumMod val="10000"/>
                  </a:schemeClr>
                </a:solidFill>
                <a:cs typeface="Arial"/>
              </a:rPr>
              <a:t>, </a:t>
            </a:r>
            <a:r>
              <a:rPr lang="ru-RU" sz="2400" dirty="0">
                <a:solidFill>
                  <a:schemeClr val="bg2">
                    <a:lumMod val="10000"/>
                  </a:schemeClr>
                </a:solidFill>
                <a:cs typeface="Arial"/>
              </a:rPr>
              <a:t>итальянский</a:t>
            </a:r>
            <a:r>
              <a:rPr lang="en-US" sz="2400" dirty="0">
                <a:solidFill>
                  <a:schemeClr val="bg2">
                    <a:lumMod val="10000"/>
                  </a:schemeClr>
                </a:solidFill>
                <a:cs typeface="Arial"/>
              </a:rPr>
              <a:t>, </a:t>
            </a:r>
            <a:r>
              <a:rPr lang="ru-RU" sz="2400" dirty="0">
                <a:solidFill>
                  <a:schemeClr val="bg2">
                    <a:lumMod val="10000"/>
                  </a:schemeClr>
                </a:solidFill>
                <a:cs typeface="Arial"/>
              </a:rPr>
              <a:t>немецкий</a:t>
            </a:r>
            <a:endParaRPr dirty="0"/>
          </a:p>
          <a:p>
            <a:pPr>
              <a:defRPr/>
            </a:pPr>
            <a:r>
              <a:rPr lang="ru-RU" sz="2400" dirty="0">
                <a:solidFill>
                  <a:schemeClr val="bg2">
                    <a:lumMod val="10000"/>
                  </a:schemeClr>
                </a:solidFill>
                <a:cs typeface="Arial"/>
              </a:rPr>
              <a:t>Ольга</a:t>
            </a:r>
            <a:r>
              <a:rPr lang="en-US" sz="2400" dirty="0">
                <a:solidFill>
                  <a:schemeClr val="bg2">
                    <a:lumMod val="10000"/>
                  </a:schemeClr>
                </a:solidFill>
                <a:cs typeface="Arial"/>
              </a:rPr>
              <a:t>: </a:t>
            </a:r>
            <a:r>
              <a:rPr lang="ru-RU" sz="2400" dirty="0">
                <a:solidFill>
                  <a:schemeClr val="bg2">
                    <a:lumMod val="10000"/>
                  </a:schemeClr>
                </a:solidFill>
                <a:cs typeface="Arial"/>
              </a:rPr>
              <a:t>русский, немецкий</a:t>
            </a:r>
          </a:p>
        </p:txBody>
      </p:sp>
      <p:graphicFrame>
        <p:nvGraphicFramePr>
          <p:cNvPr id="9" name="Таблица 8">
            <a:extLst>
              <a:ext uri="{FF2B5EF4-FFF2-40B4-BE49-F238E27FC236}">
                <a16:creationId xmlns:a16="http://schemas.microsoft.com/office/drawing/2014/main" id="{A4B96EEC-DA78-E17F-FC77-BF379D07561B}"/>
              </a:ext>
            </a:extLst>
          </p:cNvPr>
          <p:cNvGraphicFramePr>
            <a:graphicFrameLocks noGrp="1"/>
          </p:cNvGraphicFramePr>
          <p:nvPr>
            <p:extLst>
              <p:ext uri="{D42A27DB-BD31-4B8C-83A1-F6EECF244321}">
                <p14:modId xmlns:p14="http://schemas.microsoft.com/office/powerpoint/2010/main" val="4274541175"/>
              </p:ext>
            </p:extLst>
          </p:nvPr>
        </p:nvGraphicFramePr>
        <p:xfrm>
          <a:off x="2676745" y="4657774"/>
          <a:ext cx="6597308" cy="1981200"/>
        </p:xfrm>
        <a:graphic>
          <a:graphicData uri="http://schemas.openxmlformats.org/drawingml/2006/table">
            <a:tbl>
              <a:tblPr firstRow="1" bandRow="1">
                <a:tableStyleId>{7E9639D4-E3E2-4D34-9284-5A2195B3D0D7}</a:tableStyleId>
              </a:tblPr>
              <a:tblGrid>
                <a:gridCol w="867093">
                  <a:extLst>
                    <a:ext uri="{9D8B030D-6E8A-4147-A177-3AD203B41FA5}">
                      <a16:colId xmlns:a16="http://schemas.microsoft.com/office/drawing/2014/main" val="20000"/>
                    </a:ext>
                  </a:extLst>
                </a:gridCol>
                <a:gridCol w="1146043">
                  <a:extLst>
                    <a:ext uri="{9D8B030D-6E8A-4147-A177-3AD203B41FA5}">
                      <a16:colId xmlns:a16="http://schemas.microsoft.com/office/drawing/2014/main" val="20001"/>
                    </a:ext>
                  </a:extLst>
                </a:gridCol>
                <a:gridCol w="1146043">
                  <a:extLst>
                    <a:ext uri="{9D8B030D-6E8A-4147-A177-3AD203B41FA5}">
                      <a16:colId xmlns:a16="http://schemas.microsoft.com/office/drawing/2014/main" val="20002"/>
                    </a:ext>
                  </a:extLst>
                </a:gridCol>
                <a:gridCol w="1146043">
                  <a:extLst>
                    <a:ext uri="{9D8B030D-6E8A-4147-A177-3AD203B41FA5}">
                      <a16:colId xmlns:a16="http://schemas.microsoft.com/office/drawing/2014/main" val="20003"/>
                    </a:ext>
                  </a:extLst>
                </a:gridCol>
                <a:gridCol w="1146043">
                  <a:extLst>
                    <a:ext uri="{9D8B030D-6E8A-4147-A177-3AD203B41FA5}">
                      <a16:colId xmlns:a16="http://schemas.microsoft.com/office/drawing/2014/main" val="20004"/>
                    </a:ext>
                  </a:extLst>
                </a:gridCol>
                <a:gridCol w="1146043">
                  <a:extLst>
                    <a:ext uri="{9D8B030D-6E8A-4147-A177-3AD203B41FA5}">
                      <a16:colId xmlns:a16="http://schemas.microsoft.com/office/drawing/2014/main" val="20005"/>
                    </a:ext>
                  </a:extLst>
                </a:gridCol>
              </a:tblGrid>
              <a:tr h="370840">
                <a:tc>
                  <a:txBody>
                    <a:bodyPr/>
                    <a:lstStyle/>
                    <a:p>
                      <a:pPr algn="ctr">
                        <a:defRPr/>
                      </a:pPr>
                      <a:r>
                        <a:rPr lang="en-US" sz="2000" dirty="0"/>
                        <a:t>Name</a:t>
                      </a:r>
                      <a:endParaRPr lang="ru-RU" sz="2000" dirty="0">
                        <a:solidFill>
                          <a:schemeClr val="bg1"/>
                        </a:solidFill>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4"/>
                    </a:solidFill>
                  </a:tcPr>
                </a:tc>
                <a:tc>
                  <a:txBody>
                    <a:bodyPr/>
                    <a:lstStyle/>
                    <a:p>
                      <a:pPr algn="ctr">
                        <a:defRPr/>
                      </a:pPr>
                      <a:r>
                        <a:rPr lang="en-US" sz="2000" dirty="0" err="1"/>
                        <a:t>Lan_en</a:t>
                      </a:r>
                      <a:endParaRPr lang="ru-RU" sz="2000" dirty="0">
                        <a:solidFill>
                          <a:schemeClr val="bg1"/>
                        </a:solidFill>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4"/>
                    </a:solidFill>
                  </a:tcPr>
                </a:tc>
                <a:tc>
                  <a:txBody>
                    <a:bodyPr/>
                    <a:lstStyle/>
                    <a:p>
                      <a:pPr algn="ctr">
                        <a:defRPr/>
                      </a:pPr>
                      <a:r>
                        <a:rPr lang="en-US" sz="2000" dirty="0" err="1"/>
                        <a:t>Lan_ru</a:t>
                      </a:r>
                      <a:endParaRPr lang="ru-RU" sz="2000" dirty="0">
                        <a:solidFill>
                          <a:schemeClr val="bg1"/>
                        </a:solidFill>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4"/>
                    </a:solidFill>
                  </a:tcPr>
                </a:tc>
                <a:tc>
                  <a:txBody>
                    <a:bodyPr/>
                    <a:lstStyle/>
                    <a:p>
                      <a:pPr algn="ctr">
                        <a:defRPr/>
                      </a:pPr>
                      <a:r>
                        <a:rPr lang="en-US" sz="2000" dirty="0" err="1"/>
                        <a:t>Lan_fr</a:t>
                      </a:r>
                      <a:endParaRPr lang="ru-RU" sz="2000" dirty="0">
                        <a:solidFill>
                          <a:schemeClr val="bg1"/>
                        </a:solidFill>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4"/>
                    </a:solidFill>
                  </a:tcPr>
                </a:tc>
                <a:tc>
                  <a:txBody>
                    <a:bodyPr/>
                    <a:lstStyle/>
                    <a:p>
                      <a:pPr algn="ctr">
                        <a:defRPr/>
                      </a:pPr>
                      <a:r>
                        <a:rPr lang="en-US" sz="2000" dirty="0" err="1"/>
                        <a:t>Lan_it</a:t>
                      </a:r>
                      <a:endParaRPr lang="ru-RU" sz="2000" dirty="0">
                        <a:solidFill>
                          <a:schemeClr val="bg1"/>
                        </a:solidFill>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4"/>
                    </a:solidFill>
                  </a:tcPr>
                </a:tc>
                <a:tc>
                  <a:txBody>
                    <a:bodyPr/>
                    <a:lstStyle/>
                    <a:p>
                      <a:pPr marL="0" algn="ctr">
                        <a:defRPr/>
                      </a:pPr>
                      <a:r>
                        <a:rPr lang="en-US" sz="2000" dirty="0" err="1"/>
                        <a:t>Lan_ge</a:t>
                      </a:r>
                      <a:endParaRPr lang="ru-RU" sz="2000" dirty="0">
                        <a:solidFill>
                          <a:schemeClr val="bg1"/>
                        </a:solidFill>
                        <a:latin typeface="+mn-lt"/>
                        <a:ea typeface="+mn-ea"/>
                        <a:cs typeface="+mn-cs"/>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4"/>
                    </a:solidFill>
                  </a:tcPr>
                </a:tc>
                <a:extLst>
                  <a:ext uri="{0D108BD9-81ED-4DB2-BD59-A6C34878D82A}">
                    <a16:rowId xmlns:a16="http://schemas.microsoft.com/office/drawing/2014/main" val="10000"/>
                  </a:ext>
                </a:extLst>
              </a:tr>
              <a:tr h="370840">
                <a:tc>
                  <a:txBody>
                    <a:bodyPr/>
                    <a:lstStyle/>
                    <a:p>
                      <a:pPr>
                        <a:defRPr/>
                      </a:pPr>
                      <a:r>
                        <a:rPr lang="ru-RU" sz="2000" dirty="0"/>
                        <a:t>Марк</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dirty="0"/>
                        <a:t>1</a:t>
                      </a:r>
                      <a:endParaRPr lang="ru-RU" sz="2000" dirty="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0</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0</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0</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marL="0" algn="ctr">
                        <a:defRPr/>
                      </a:pPr>
                      <a:r>
                        <a:rPr lang="en-US" sz="2000"/>
                        <a:t>1</a:t>
                      </a:r>
                      <a:endParaRPr lang="ru-RU" sz="2000">
                        <a:solidFill>
                          <a:schemeClr val="tx1"/>
                        </a:solidFill>
                        <a:latin typeface="+mn-lt"/>
                        <a:ea typeface="+mn-ea"/>
                        <a:cs typeface="+mn-cs"/>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1"/>
                  </a:ext>
                </a:extLst>
              </a:tr>
              <a:tr h="370840">
                <a:tc>
                  <a:txBody>
                    <a:bodyPr/>
                    <a:lstStyle/>
                    <a:p>
                      <a:pPr>
                        <a:defRPr/>
                      </a:pPr>
                      <a:r>
                        <a:rPr lang="ru-RU" sz="2000" dirty="0"/>
                        <a:t>Анна</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0</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1</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0</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0</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marL="0" algn="ctr">
                        <a:defRPr/>
                      </a:pPr>
                      <a:r>
                        <a:rPr lang="en-US" sz="2000"/>
                        <a:t>0</a:t>
                      </a:r>
                      <a:endParaRPr lang="ru-RU" sz="2000">
                        <a:solidFill>
                          <a:schemeClr val="tx1"/>
                        </a:solidFill>
                        <a:latin typeface="+mn-lt"/>
                        <a:ea typeface="+mn-ea"/>
                        <a:cs typeface="+mn-cs"/>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2"/>
                  </a:ext>
                </a:extLst>
              </a:tr>
              <a:tr h="370840">
                <a:tc>
                  <a:txBody>
                    <a:bodyPr/>
                    <a:lstStyle/>
                    <a:p>
                      <a:pPr>
                        <a:defRPr/>
                      </a:pPr>
                      <a:r>
                        <a:rPr lang="ru-RU" sz="2000" dirty="0"/>
                        <a:t>Жан</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1</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0</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1</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1</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marL="0" algn="ctr">
                        <a:defRPr/>
                      </a:pPr>
                      <a:r>
                        <a:rPr lang="en-US" sz="2000"/>
                        <a:t>1</a:t>
                      </a:r>
                      <a:endParaRPr lang="ru-RU" sz="2000">
                        <a:solidFill>
                          <a:schemeClr val="tx1"/>
                        </a:solidFill>
                        <a:latin typeface="+mn-lt"/>
                        <a:ea typeface="+mn-ea"/>
                        <a:cs typeface="+mn-cs"/>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3"/>
                  </a:ext>
                </a:extLst>
              </a:tr>
              <a:tr h="370840">
                <a:tc>
                  <a:txBody>
                    <a:bodyPr/>
                    <a:lstStyle/>
                    <a:p>
                      <a:pPr>
                        <a:defRPr/>
                      </a:pPr>
                      <a:r>
                        <a:rPr lang="ru-RU" sz="2000" dirty="0"/>
                        <a:t>Ольга</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0</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1</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0</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0</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marL="0" algn="ctr">
                        <a:defRPr/>
                      </a:pPr>
                      <a:r>
                        <a:rPr lang="en-US" sz="2000" dirty="0"/>
                        <a:t>1</a:t>
                      </a:r>
                      <a:endParaRPr lang="ru-RU" sz="2000" dirty="0">
                        <a:solidFill>
                          <a:schemeClr val="tx1"/>
                        </a:solidFill>
                        <a:latin typeface="+mn-lt"/>
                        <a:ea typeface="+mn-ea"/>
                        <a:cs typeface="+mn-cs"/>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7725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5F485-ECD1-73EA-52E4-42CE1EDF8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D82C3D-E6AB-F12C-0451-3503FF10470A}"/>
              </a:ext>
            </a:extLst>
          </p:cNvPr>
          <p:cNvSpPr>
            <a:spLocks noGrp="1"/>
          </p:cNvSpPr>
          <p:nvPr>
            <p:ph type="title"/>
          </p:nvPr>
        </p:nvSpPr>
        <p:spPr/>
        <p:txBody>
          <a:bodyPr/>
          <a:lstStyle/>
          <a:p>
            <a:r>
              <a:rPr lang="ru-RU" dirty="0"/>
              <a:t>Категориальный метод кодировки</a:t>
            </a:r>
            <a:endParaRPr dirty="0"/>
          </a:p>
        </p:txBody>
      </p:sp>
      <p:sp>
        <p:nvSpPr>
          <p:cNvPr id="7" name="AutoShape 2" descr="Harvard Dataverse homepage">
            <a:extLst>
              <a:ext uri="{FF2B5EF4-FFF2-40B4-BE49-F238E27FC236}">
                <a16:creationId xmlns:a16="http://schemas.microsoft.com/office/drawing/2014/main" id="{FC12F81B-6892-2507-EE5B-CFE55753828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Rectangle 3">
            <a:extLst>
              <a:ext uri="{FF2B5EF4-FFF2-40B4-BE49-F238E27FC236}">
                <a16:creationId xmlns:a16="http://schemas.microsoft.com/office/drawing/2014/main" id="{CE6FD5FE-E257-E0AE-BC72-48E21E3AE985}"/>
              </a:ext>
            </a:extLst>
          </p:cNvPr>
          <p:cNvSpPr txBox="1">
            <a:spLocks noChangeArrowheads="1"/>
          </p:cNvSpPr>
          <p:nvPr/>
        </p:nvSpPr>
        <p:spPr bwMode="auto">
          <a:xfrm>
            <a:off x="585897" y="2216373"/>
            <a:ext cx="11057971" cy="37450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ru-RU"/>
            </a:defPPr>
            <a:lvl1pPr marL="365125" indent="-282575" algn="l" defTabSz="914400" rtl="0" eaLnBrk="1" latinLnBrk="0" hangingPunct="1">
              <a:spcBef>
                <a:spcPts val="600"/>
              </a:spcBef>
              <a:spcAft>
                <a:spcPts val="0"/>
              </a:spcAft>
              <a:buClr>
                <a:schemeClr val="accent1"/>
              </a:buClr>
              <a:buSzPct val="80000"/>
              <a:buFont typeface="Wingdings 2"/>
              <a:buChar char=""/>
              <a:defRPr sz="3200" kern="1200">
                <a:solidFill>
                  <a:schemeClr val="tx1"/>
                </a:solidFill>
                <a:latin typeface="+mn-lt"/>
                <a:ea typeface="+mn-ea"/>
                <a:cs typeface="+mn-cs"/>
              </a:defRPr>
            </a:lvl1pPr>
            <a:lvl2pPr marL="639763" indent="-236538" algn="l" defTabSz="914400" rtl="0" eaLnBrk="1" latinLnBrk="0" hangingPunct="1">
              <a:spcBef>
                <a:spcPts val="550"/>
              </a:spcBef>
              <a:spcAft>
                <a:spcPts val="0"/>
              </a:spcAft>
              <a:buClr>
                <a:schemeClr val="accent1"/>
              </a:buClr>
              <a:buFont typeface="Verdana"/>
              <a:buChar char="◦"/>
              <a:defRPr sz="2800" kern="1200">
                <a:solidFill>
                  <a:schemeClr val="tx1"/>
                </a:solidFill>
                <a:latin typeface="+mn-lt"/>
                <a:ea typeface="+mn-ea"/>
                <a:cs typeface="+mn-cs"/>
              </a:defRPr>
            </a:lvl2pPr>
            <a:lvl3pPr marL="885825" indent="-228600" algn="l" defTabSz="914400" rtl="0" eaLnBrk="1" latinLnBrk="0" hangingPunct="1">
              <a:spcBef>
                <a:spcPts val="0"/>
              </a:spcBef>
              <a:spcAft>
                <a:spcPts val="0"/>
              </a:spcAft>
              <a:buClr>
                <a:schemeClr val="accent2"/>
              </a:buClr>
              <a:buFont typeface="Wingdings 2"/>
              <a:buChar char=""/>
              <a:defRPr sz="2400" kern="1200">
                <a:solidFill>
                  <a:schemeClr val="tx1"/>
                </a:solidFill>
                <a:latin typeface="+mn-lt"/>
                <a:ea typeface="+mn-ea"/>
                <a:cs typeface="+mn-cs"/>
              </a:defRPr>
            </a:lvl3pPr>
            <a:lvl4pPr marL="1096963" indent="-173038" algn="l" defTabSz="914400" rtl="0" eaLnBrk="1" latinLnBrk="0" hangingPunct="1">
              <a:spcBef>
                <a:spcPts val="0"/>
              </a:spcBef>
              <a:spcAft>
                <a:spcPts val="0"/>
              </a:spcAft>
              <a:buClr>
                <a:srgbClr val="C32D2E"/>
              </a:buClr>
              <a:buFont typeface="Wingdings 2"/>
              <a:buChar char=""/>
              <a:defRPr sz="2000" kern="1200">
                <a:solidFill>
                  <a:schemeClr val="tx1"/>
                </a:solidFill>
                <a:latin typeface="+mn-lt"/>
                <a:ea typeface="+mn-ea"/>
                <a:cs typeface="+mn-cs"/>
              </a:defRPr>
            </a:lvl4pPr>
            <a:lvl5pPr marL="1296988" indent="-182563" algn="l" defTabSz="914400" rtl="0" eaLnBrk="1" latinLnBrk="0" hangingPunct="1">
              <a:spcBef>
                <a:spcPts val="0"/>
              </a:spcBef>
              <a:spcAft>
                <a:spcPts val="0"/>
              </a:spcAft>
              <a:buClr>
                <a:srgbClr val="84AA33"/>
              </a:buClr>
              <a:buFont typeface="Wingdings 2"/>
              <a:buChar char=""/>
              <a:defRPr sz="2000" kern="1200">
                <a:solidFill>
                  <a:schemeClr val="tx1"/>
                </a:solidFill>
                <a:latin typeface="+mn-lt"/>
                <a:ea typeface="+mn-ea"/>
                <a:cs typeface="+mn-cs"/>
              </a:defRPr>
            </a:lvl5pPr>
            <a:lvl6pPr marL="1508759" indent="-182880" algn="l" defTabSz="914400" rtl="0" eaLnBrk="1" latinLnBrk="0" hangingPunct="1">
              <a:lnSpc>
                <a:spcPct val="100000"/>
              </a:lnSpc>
              <a:spcBef>
                <a:spcPts val="0"/>
              </a:spcBef>
              <a:buClr>
                <a:schemeClr val="accent5"/>
              </a:buClr>
              <a:buFont typeface="Wingdings 2"/>
              <a:buChar char=""/>
              <a:defRPr sz="2000" kern="1200">
                <a:solidFill>
                  <a:schemeClr val="tx1"/>
                </a:solidFill>
                <a:latin typeface="+mn-lt"/>
                <a:ea typeface="+mn-ea"/>
                <a:cs typeface="+mn-cs"/>
              </a:defRPr>
            </a:lvl6pPr>
            <a:lvl7pPr marL="1719072" indent="-182880" algn="l" defTabSz="914400" rtl="0" eaLnBrk="1" latinLnBrk="0" hangingPunct="1">
              <a:lnSpc>
                <a:spcPct val="100000"/>
              </a:lnSpc>
              <a:spcBef>
                <a:spcPts val="0"/>
              </a:spcBef>
              <a:buClr>
                <a:schemeClr val="accent6"/>
              </a:buClr>
              <a:buFont typeface="Wingdings 2"/>
              <a:buChar char=""/>
              <a:defRPr sz="2000" kern="1200">
                <a:solidFill>
                  <a:schemeClr val="tx1"/>
                </a:solidFill>
                <a:latin typeface="+mn-lt"/>
                <a:ea typeface="+mn-ea"/>
                <a:cs typeface="+mn-cs"/>
              </a:defRPr>
            </a:lvl7pPr>
            <a:lvl8pPr marL="1920240" indent="-182880" algn="l" defTabSz="914400" rtl="0" eaLnBrk="1" latinLnBrk="0" hangingPunct="1">
              <a:lnSpc>
                <a:spcPct val="100000"/>
              </a:lnSpc>
              <a:spcBef>
                <a:spcPts val="0"/>
              </a:spcBef>
              <a:buClr>
                <a:schemeClr val="accent6"/>
              </a:buClr>
              <a:buFont typeface="Wingdings 2"/>
              <a:buChar char=""/>
              <a:defRPr sz="2000" kern="1200">
                <a:solidFill>
                  <a:schemeClr val="tx1"/>
                </a:solidFill>
                <a:latin typeface="+mn-lt"/>
                <a:ea typeface="+mn-ea"/>
                <a:cs typeface="+mn-cs"/>
              </a:defRPr>
            </a:lvl8pPr>
            <a:lvl9pPr marL="2130552" indent="-182880" algn="l" defTabSz="914400" rtl="0" eaLnBrk="1" latinLnBrk="0" hangingPunct="1">
              <a:lnSpc>
                <a:spcPct val="100000"/>
              </a:lnSpc>
              <a:spcBef>
                <a:spcPts val="0"/>
              </a:spcBef>
              <a:buClr>
                <a:schemeClr val="accent6"/>
              </a:buClr>
              <a:buFont typeface="Wingdings 2"/>
              <a:buChar char=""/>
              <a:defRPr sz="2000" kern="1200">
                <a:solidFill>
                  <a:schemeClr val="tx1"/>
                </a:solidFill>
                <a:latin typeface="+mn-lt"/>
                <a:ea typeface="+mn-ea"/>
                <a:cs typeface="+mn-cs"/>
              </a:defRPr>
            </a:lvl9pPr>
          </a:lstStyle>
          <a:p>
            <a:pPr>
              <a:lnSpc>
                <a:spcPct val="80000"/>
              </a:lnSpc>
              <a:buFont typeface="Wingdings 2"/>
              <a:buNone/>
              <a:defRPr/>
            </a:pPr>
            <a:r>
              <a:rPr lang="ru-RU" sz="2400" dirty="0">
                <a:solidFill>
                  <a:schemeClr val="bg2">
                    <a:lumMod val="10000"/>
                  </a:schemeClr>
                </a:solidFill>
                <a:cs typeface="Arial"/>
              </a:rPr>
              <a:t>Какими языками Вы владеете?               </a:t>
            </a:r>
            <a:endParaRPr lang="ru-RU" dirty="0"/>
          </a:p>
          <a:p>
            <a:pPr>
              <a:lnSpc>
                <a:spcPct val="80000"/>
              </a:lnSpc>
              <a:buFont typeface="Wingdings 2"/>
              <a:buNone/>
              <a:defRPr/>
            </a:pPr>
            <a:r>
              <a:rPr lang="ru-RU" sz="2400" dirty="0">
                <a:solidFill>
                  <a:schemeClr val="bg2">
                    <a:lumMod val="10000"/>
                  </a:schemeClr>
                </a:solidFill>
                <a:cs typeface="Arial"/>
              </a:rPr>
              <a:t>(можно выбрать любое число ответов/</a:t>
            </a:r>
          </a:p>
          <a:p>
            <a:pPr>
              <a:lnSpc>
                <a:spcPct val="80000"/>
              </a:lnSpc>
              <a:buNone/>
              <a:defRPr/>
            </a:pPr>
            <a:r>
              <a:rPr lang="ru-RU" sz="2400" dirty="0">
                <a:solidFill>
                  <a:schemeClr val="bg2">
                    <a:lumMod val="10000"/>
                  </a:schemeClr>
                </a:solidFill>
                <a:cs typeface="Arial"/>
              </a:rPr>
              <a:t>выберите не более 2 вариантов/</a:t>
            </a:r>
          </a:p>
          <a:p>
            <a:pPr>
              <a:lnSpc>
                <a:spcPct val="80000"/>
              </a:lnSpc>
              <a:buNone/>
              <a:defRPr/>
            </a:pPr>
            <a:r>
              <a:rPr lang="ru-RU" sz="2400" dirty="0">
                <a:solidFill>
                  <a:schemeClr val="bg2">
                    <a:lumMod val="10000"/>
                  </a:schemeClr>
                </a:solidFill>
                <a:cs typeface="Arial"/>
              </a:rPr>
              <a:t>расположите языки в порядке </a:t>
            </a:r>
          </a:p>
          <a:p>
            <a:pPr>
              <a:lnSpc>
                <a:spcPct val="80000"/>
              </a:lnSpc>
              <a:buNone/>
              <a:defRPr/>
            </a:pPr>
            <a:r>
              <a:rPr lang="ru-RU" sz="2400" dirty="0">
                <a:solidFill>
                  <a:schemeClr val="bg2">
                    <a:lumMod val="10000"/>
                  </a:schemeClr>
                </a:solidFill>
                <a:cs typeface="Arial"/>
              </a:rPr>
              <a:t>владения ими)</a:t>
            </a:r>
            <a:endParaRPr lang="ru-RU" dirty="0"/>
          </a:p>
          <a:p>
            <a:pPr algn="just">
              <a:lnSpc>
                <a:spcPct val="80000"/>
              </a:lnSpc>
              <a:buFont typeface="Wingdings 2"/>
              <a:buNone/>
              <a:defRPr/>
            </a:pPr>
            <a:r>
              <a:rPr lang="ru-RU" sz="2400" dirty="0">
                <a:solidFill>
                  <a:schemeClr val="bg2">
                    <a:lumMod val="10000"/>
                  </a:schemeClr>
                </a:solidFill>
                <a:cs typeface="Arial"/>
              </a:rPr>
              <a:t>1) русский</a:t>
            </a:r>
            <a:endParaRPr lang="en" dirty="0"/>
          </a:p>
          <a:p>
            <a:pPr marL="82550" indent="0" algn="just">
              <a:lnSpc>
                <a:spcPct val="80000"/>
              </a:lnSpc>
              <a:buFont typeface="Wingdings 2"/>
              <a:buNone/>
              <a:defRPr/>
            </a:pPr>
            <a:r>
              <a:rPr lang="en" sz="2400" dirty="0">
                <a:solidFill>
                  <a:schemeClr val="bg2">
                    <a:lumMod val="10000"/>
                  </a:schemeClr>
                </a:solidFill>
                <a:cs typeface="Arial"/>
              </a:rPr>
              <a:t>2) </a:t>
            </a:r>
            <a:r>
              <a:rPr lang="ru-RU" sz="2400" dirty="0">
                <a:solidFill>
                  <a:schemeClr val="bg2">
                    <a:lumMod val="10000"/>
                  </a:schemeClr>
                </a:solidFill>
                <a:cs typeface="Arial"/>
              </a:rPr>
              <a:t>английский</a:t>
            </a:r>
            <a:endParaRPr lang="en" dirty="0"/>
          </a:p>
          <a:p>
            <a:pPr marL="82550" indent="0" algn="just">
              <a:lnSpc>
                <a:spcPct val="80000"/>
              </a:lnSpc>
              <a:buFont typeface="Wingdings 2"/>
              <a:buNone/>
              <a:defRPr/>
            </a:pPr>
            <a:r>
              <a:rPr lang="en" sz="2400" dirty="0">
                <a:solidFill>
                  <a:schemeClr val="bg2">
                    <a:lumMod val="10000"/>
                  </a:schemeClr>
                </a:solidFill>
                <a:cs typeface="Arial"/>
              </a:rPr>
              <a:t>3) </a:t>
            </a:r>
            <a:r>
              <a:rPr lang="ru-RU" sz="2400" dirty="0">
                <a:solidFill>
                  <a:schemeClr val="bg2">
                    <a:lumMod val="10000"/>
                  </a:schemeClr>
                </a:solidFill>
                <a:cs typeface="Arial"/>
              </a:rPr>
              <a:t>французский</a:t>
            </a:r>
            <a:endParaRPr lang="en" sz="2400" dirty="0">
              <a:solidFill>
                <a:schemeClr val="bg2">
                  <a:lumMod val="10000"/>
                </a:schemeClr>
              </a:solidFill>
              <a:cs typeface="Arial"/>
            </a:endParaRPr>
          </a:p>
          <a:p>
            <a:pPr marL="82550" indent="0" algn="just">
              <a:lnSpc>
                <a:spcPct val="80000"/>
              </a:lnSpc>
              <a:buFont typeface="Wingdings 2"/>
              <a:buNone/>
              <a:defRPr/>
            </a:pPr>
            <a:r>
              <a:rPr lang="en" sz="2400" dirty="0">
                <a:solidFill>
                  <a:schemeClr val="bg2">
                    <a:lumMod val="10000"/>
                  </a:schemeClr>
                </a:solidFill>
                <a:cs typeface="Arial"/>
              </a:rPr>
              <a:t>4) </a:t>
            </a:r>
            <a:r>
              <a:rPr lang="ru-RU" sz="2400" dirty="0">
                <a:solidFill>
                  <a:schemeClr val="bg2">
                    <a:lumMod val="10000"/>
                  </a:schemeClr>
                </a:solidFill>
                <a:cs typeface="Arial"/>
              </a:rPr>
              <a:t>итальянский</a:t>
            </a:r>
            <a:endParaRPr lang="en" dirty="0"/>
          </a:p>
          <a:p>
            <a:pPr marL="82550" indent="0" algn="just">
              <a:lnSpc>
                <a:spcPct val="80000"/>
              </a:lnSpc>
              <a:buFont typeface="Wingdings 2"/>
              <a:buNone/>
              <a:defRPr/>
            </a:pPr>
            <a:r>
              <a:rPr lang="en" sz="2400" dirty="0">
                <a:solidFill>
                  <a:schemeClr val="bg2">
                    <a:lumMod val="10000"/>
                  </a:schemeClr>
                </a:solidFill>
                <a:cs typeface="Arial"/>
              </a:rPr>
              <a:t>5) </a:t>
            </a:r>
            <a:r>
              <a:rPr lang="ru-RU" sz="2400" dirty="0">
                <a:solidFill>
                  <a:schemeClr val="bg2">
                    <a:lumMod val="10000"/>
                  </a:schemeClr>
                </a:solidFill>
                <a:cs typeface="Arial"/>
              </a:rPr>
              <a:t>немецкий</a:t>
            </a:r>
            <a:endParaRPr lang="en" dirty="0"/>
          </a:p>
          <a:p>
            <a:pPr marL="539750" indent="-457200" algn="just">
              <a:lnSpc>
                <a:spcPct val="80000"/>
              </a:lnSpc>
              <a:buFont typeface="Wingdings 2"/>
              <a:buAutoNum type="arabicPeriod"/>
              <a:defRPr/>
            </a:pPr>
            <a:endParaRPr lang="en" sz="2000" dirty="0">
              <a:latin typeface="Arial"/>
              <a:cs typeface="Arial"/>
            </a:endParaRPr>
          </a:p>
        </p:txBody>
      </p:sp>
      <p:sp>
        <p:nvSpPr>
          <p:cNvPr id="8" name="TextBox 7">
            <a:extLst>
              <a:ext uri="{FF2B5EF4-FFF2-40B4-BE49-F238E27FC236}">
                <a16:creationId xmlns:a16="http://schemas.microsoft.com/office/drawing/2014/main" id="{E1C27EFF-3C00-6C4C-19A1-19FCFAEA662A}"/>
              </a:ext>
            </a:extLst>
          </p:cNvPr>
          <p:cNvSpPr txBox="1"/>
          <p:nvPr/>
        </p:nvSpPr>
        <p:spPr bwMode="auto">
          <a:xfrm>
            <a:off x="7215884" y="2200866"/>
            <a:ext cx="4427984" cy="2308324"/>
          </a:xfrm>
          <a:prstGeom prst="rect">
            <a:avLst/>
          </a:prstGeom>
          <a:solidFill>
            <a:srgbClr val="D9D9D9"/>
          </a:solidFill>
        </p:spPr>
        <p:style>
          <a:lnRef idx="2">
            <a:schemeClr val="accent3"/>
          </a:lnRef>
          <a:fillRef idx="1">
            <a:schemeClr val="lt1"/>
          </a:fillRef>
          <a:effectRef idx="0">
            <a:schemeClr val="accent3"/>
          </a:effectRef>
          <a:fontRef idx="minor">
            <a:schemeClr val="dk1"/>
          </a:fontRef>
        </p:style>
        <p:txBody>
          <a:bodyPr wrap="square" rtlCol="0">
            <a:spAutoFit/>
          </a:bodyPr>
          <a:lstStyle/>
          <a:p>
            <a:pPr>
              <a:defRPr/>
            </a:pPr>
            <a:r>
              <a:rPr lang="ru-RU" sz="2400" dirty="0">
                <a:solidFill>
                  <a:schemeClr val="bg2">
                    <a:lumMod val="10000"/>
                  </a:schemeClr>
                </a:solidFill>
                <a:cs typeface="Arial"/>
              </a:rPr>
              <a:t>Ответы</a:t>
            </a:r>
            <a:r>
              <a:rPr lang="en-US" sz="2400" dirty="0">
                <a:solidFill>
                  <a:schemeClr val="bg2">
                    <a:lumMod val="10000"/>
                  </a:schemeClr>
                </a:solidFill>
                <a:cs typeface="Arial"/>
              </a:rPr>
              <a:t>:</a:t>
            </a:r>
            <a:endParaRPr dirty="0"/>
          </a:p>
          <a:p>
            <a:pPr>
              <a:defRPr/>
            </a:pPr>
            <a:r>
              <a:rPr lang="ru-RU" sz="2400" dirty="0">
                <a:solidFill>
                  <a:schemeClr val="bg2">
                    <a:lumMod val="10000"/>
                  </a:schemeClr>
                </a:solidFill>
                <a:cs typeface="Arial"/>
              </a:rPr>
              <a:t>Марк</a:t>
            </a:r>
            <a:r>
              <a:rPr lang="en-US" sz="2400" dirty="0">
                <a:solidFill>
                  <a:schemeClr val="bg2">
                    <a:lumMod val="10000"/>
                  </a:schemeClr>
                </a:solidFill>
                <a:cs typeface="Arial"/>
              </a:rPr>
              <a:t>: </a:t>
            </a:r>
            <a:r>
              <a:rPr lang="ru-RU" sz="2400" dirty="0">
                <a:solidFill>
                  <a:schemeClr val="bg2">
                    <a:lumMod val="10000"/>
                  </a:schemeClr>
                </a:solidFill>
                <a:cs typeface="Arial"/>
              </a:rPr>
              <a:t>английский</a:t>
            </a:r>
            <a:r>
              <a:rPr lang="en-US" sz="2400" dirty="0">
                <a:solidFill>
                  <a:schemeClr val="bg2">
                    <a:lumMod val="10000"/>
                  </a:schemeClr>
                </a:solidFill>
                <a:cs typeface="Arial"/>
              </a:rPr>
              <a:t>, </a:t>
            </a:r>
            <a:r>
              <a:rPr lang="ru-RU" sz="2400" dirty="0">
                <a:solidFill>
                  <a:schemeClr val="bg2">
                    <a:lumMod val="10000"/>
                  </a:schemeClr>
                </a:solidFill>
                <a:cs typeface="Arial"/>
              </a:rPr>
              <a:t>немецкий</a:t>
            </a:r>
            <a:endParaRPr dirty="0"/>
          </a:p>
          <a:p>
            <a:pPr>
              <a:defRPr/>
            </a:pPr>
            <a:r>
              <a:rPr lang="ru-RU" sz="2400" dirty="0">
                <a:solidFill>
                  <a:schemeClr val="bg2">
                    <a:lumMod val="10000"/>
                  </a:schemeClr>
                </a:solidFill>
                <a:cs typeface="Arial"/>
              </a:rPr>
              <a:t>Анна</a:t>
            </a:r>
            <a:r>
              <a:rPr lang="en-US" sz="2400" dirty="0">
                <a:solidFill>
                  <a:schemeClr val="bg2">
                    <a:lumMod val="10000"/>
                  </a:schemeClr>
                </a:solidFill>
                <a:cs typeface="Arial"/>
              </a:rPr>
              <a:t>: </a:t>
            </a:r>
            <a:r>
              <a:rPr lang="ru-RU" sz="2400" dirty="0">
                <a:solidFill>
                  <a:schemeClr val="bg2">
                    <a:lumMod val="10000"/>
                  </a:schemeClr>
                </a:solidFill>
                <a:cs typeface="Arial"/>
              </a:rPr>
              <a:t>русский</a:t>
            </a:r>
            <a:endParaRPr dirty="0"/>
          </a:p>
          <a:p>
            <a:pPr>
              <a:defRPr/>
            </a:pPr>
            <a:r>
              <a:rPr lang="ru-RU" sz="2400" dirty="0">
                <a:solidFill>
                  <a:schemeClr val="bg2">
                    <a:lumMod val="10000"/>
                  </a:schemeClr>
                </a:solidFill>
                <a:cs typeface="Arial"/>
              </a:rPr>
              <a:t>Жан</a:t>
            </a:r>
            <a:r>
              <a:rPr lang="en-US" sz="2400" dirty="0">
                <a:solidFill>
                  <a:schemeClr val="bg2">
                    <a:lumMod val="10000"/>
                  </a:schemeClr>
                </a:solidFill>
                <a:cs typeface="Arial"/>
              </a:rPr>
              <a:t>: </a:t>
            </a:r>
            <a:r>
              <a:rPr lang="ru-RU" sz="2400" dirty="0">
                <a:solidFill>
                  <a:schemeClr val="bg2">
                    <a:lumMod val="10000"/>
                  </a:schemeClr>
                </a:solidFill>
                <a:cs typeface="Arial"/>
              </a:rPr>
              <a:t>английский</a:t>
            </a:r>
            <a:r>
              <a:rPr lang="en-US" sz="2400" dirty="0">
                <a:solidFill>
                  <a:schemeClr val="bg2">
                    <a:lumMod val="10000"/>
                  </a:schemeClr>
                </a:solidFill>
                <a:cs typeface="Arial"/>
              </a:rPr>
              <a:t>, </a:t>
            </a:r>
            <a:r>
              <a:rPr lang="ru-RU" sz="2400" dirty="0">
                <a:solidFill>
                  <a:schemeClr val="bg2">
                    <a:lumMod val="10000"/>
                  </a:schemeClr>
                </a:solidFill>
                <a:cs typeface="Arial"/>
              </a:rPr>
              <a:t>французский</a:t>
            </a:r>
            <a:r>
              <a:rPr lang="en-US" sz="2400" dirty="0">
                <a:solidFill>
                  <a:schemeClr val="bg2">
                    <a:lumMod val="10000"/>
                  </a:schemeClr>
                </a:solidFill>
                <a:cs typeface="Arial"/>
              </a:rPr>
              <a:t>, </a:t>
            </a:r>
            <a:r>
              <a:rPr lang="ru-RU" sz="2400" dirty="0">
                <a:solidFill>
                  <a:schemeClr val="bg2">
                    <a:lumMod val="10000"/>
                  </a:schemeClr>
                </a:solidFill>
                <a:cs typeface="Arial"/>
              </a:rPr>
              <a:t>итальянский</a:t>
            </a:r>
            <a:r>
              <a:rPr lang="en-US" sz="2400" dirty="0">
                <a:solidFill>
                  <a:schemeClr val="bg2">
                    <a:lumMod val="10000"/>
                  </a:schemeClr>
                </a:solidFill>
                <a:cs typeface="Arial"/>
              </a:rPr>
              <a:t>, </a:t>
            </a:r>
            <a:r>
              <a:rPr lang="ru-RU" sz="2400" dirty="0">
                <a:solidFill>
                  <a:schemeClr val="bg2">
                    <a:lumMod val="10000"/>
                  </a:schemeClr>
                </a:solidFill>
                <a:cs typeface="Arial"/>
              </a:rPr>
              <a:t>немецкий</a:t>
            </a:r>
            <a:endParaRPr dirty="0"/>
          </a:p>
          <a:p>
            <a:pPr>
              <a:defRPr/>
            </a:pPr>
            <a:r>
              <a:rPr lang="ru-RU" sz="2400" dirty="0">
                <a:solidFill>
                  <a:schemeClr val="bg2">
                    <a:lumMod val="10000"/>
                  </a:schemeClr>
                </a:solidFill>
                <a:cs typeface="Arial"/>
              </a:rPr>
              <a:t>Ольга</a:t>
            </a:r>
            <a:r>
              <a:rPr lang="en-US" sz="2400" dirty="0">
                <a:solidFill>
                  <a:schemeClr val="bg2">
                    <a:lumMod val="10000"/>
                  </a:schemeClr>
                </a:solidFill>
                <a:cs typeface="Arial"/>
              </a:rPr>
              <a:t>: </a:t>
            </a:r>
            <a:r>
              <a:rPr lang="ru-RU" sz="2400" dirty="0">
                <a:solidFill>
                  <a:schemeClr val="bg2">
                    <a:lumMod val="10000"/>
                  </a:schemeClr>
                </a:solidFill>
                <a:cs typeface="Arial"/>
              </a:rPr>
              <a:t>русский, немецкий</a:t>
            </a:r>
          </a:p>
        </p:txBody>
      </p:sp>
      <p:graphicFrame>
        <p:nvGraphicFramePr>
          <p:cNvPr id="3" name="Таблица 2">
            <a:extLst>
              <a:ext uri="{FF2B5EF4-FFF2-40B4-BE49-F238E27FC236}">
                <a16:creationId xmlns:a16="http://schemas.microsoft.com/office/drawing/2014/main" id="{E55180FB-38EF-C051-3E61-6C778FC8C3ED}"/>
              </a:ext>
            </a:extLst>
          </p:cNvPr>
          <p:cNvGraphicFramePr>
            <a:graphicFrameLocks noGrp="1"/>
          </p:cNvGraphicFramePr>
          <p:nvPr>
            <p:extLst>
              <p:ext uri="{D42A27DB-BD31-4B8C-83A1-F6EECF244321}">
                <p14:modId xmlns:p14="http://schemas.microsoft.com/office/powerpoint/2010/main" val="1534103161"/>
              </p:ext>
            </p:extLst>
          </p:nvPr>
        </p:nvGraphicFramePr>
        <p:xfrm>
          <a:off x="3699661" y="4708622"/>
          <a:ext cx="5730215" cy="1981200"/>
        </p:xfrm>
        <a:graphic>
          <a:graphicData uri="http://schemas.openxmlformats.org/drawingml/2006/table">
            <a:tbl>
              <a:tblPr firstRow="1" bandRow="1">
                <a:tableStyleId>{7E9639D4-E3E2-4D34-9284-5A2195B3D0D7}</a:tableStyleId>
              </a:tblPr>
              <a:tblGrid>
                <a:gridCol w="1146043">
                  <a:extLst>
                    <a:ext uri="{9D8B030D-6E8A-4147-A177-3AD203B41FA5}">
                      <a16:colId xmlns:a16="http://schemas.microsoft.com/office/drawing/2014/main" val="20000"/>
                    </a:ext>
                  </a:extLst>
                </a:gridCol>
                <a:gridCol w="1146043">
                  <a:extLst>
                    <a:ext uri="{9D8B030D-6E8A-4147-A177-3AD203B41FA5}">
                      <a16:colId xmlns:a16="http://schemas.microsoft.com/office/drawing/2014/main" val="20001"/>
                    </a:ext>
                  </a:extLst>
                </a:gridCol>
                <a:gridCol w="1146043">
                  <a:extLst>
                    <a:ext uri="{9D8B030D-6E8A-4147-A177-3AD203B41FA5}">
                      <a16:colId xmlns:a16="http://schemas.microsoft.com/office/drawing/2014/main" val="20002"/>
                    </a:ext>
                  </a:extLst>
                </a:gridCol>
                <a:gridCol w="1146043">
                  <a:extLst>
                    <a:ext uri="{9D8B030D-6E8A-4147-A177-3AD203B41FA5}">
                      <a16:colId xmlns:a16="http://schemas.microsoft.com/office/drawing/2014/main" val="20003"/>
                    </a:ext>
                  </a:extLst>
                </a:gridCol>
                <a:gridCol w="1146043">
                  <a:extLst>
                    <a:ext uri="{9D8B030D-6E8A-4147-A177-3AD203B41FA5}">
                      <a16:colId xmlns:a16="http://schemas.microsoft.com/office/drawing/2014/main" val="20004"/>
                    </a:ext>
                  </a:extLst>
                </a:gridCol>
              </a:tblGrid>
              <a:tr h="370840">
                <a:tc>
                  <a:txBody>
                    <a:bodyPr/>
                    <a:lstStyle/>
                    <a:p>
                      <a:pPr algn="ctr">
                        <a:defRPr/>
                      </a:pPr>
                      <a:r>
                        <a:rPr lang="en-US" sz="2000" dirty="0"/>
                        <a:t>Name</a:t>
                      </a:r>
                      <a:endParaRPr lang="ru-RU" sz="2000" dirty="0">
                        <a:solidFill>
                          <a:schemeClr val="bg1"/>
                        </a:solidFill>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4"/>
                    </a:solidFill>
                  </a:tcPr>
                </a:tc>
                <a:tc>
                  <a:txBody>
                    <a:bodyPr/>
                    <a:lstStyle/>
                    <a:p>
                      <a:pPr algn="ctr">
                        <a:defRPr/>
                      </a:pPr>
                      <a:r>
                        <a:rPr lang="en-US" sz="2000" dirty="0"/>
                        <a:t>Lan_1</a:t>
                      </a:r>
                      <a:endParaRPr lang="ru-RU" sz="2000" dirty="0">
                        <a:solidFill>
                          <a:schemeClr val="bg1"/>
                        </a:solidFill>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4"/>
                    </a:solidFill>
                  </a:tcPr>
                </a:tc>
                <a:tc>
                  <a:txBody>
                    <a:bodyPr/>
                    <a:lstStyle/>
                    <a:p>
                      <a:pPr algn="ctr">
                        <a:defRPr/>
                      </a:pPr>
                      <a:r>
                        <a:rPr lang="en-US" sz="2000" dirty="0"/>
                        <a:t>Lan_2</a:t>
                      </a:r>
                      <a:endParaRPr lang="ru-RU" sz="2000" dirty="0">
                        <a:solidFill>
                          <a:schemeClr val="bg1"/>
                        </a:solidFill>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4"/>
                    </a:solidFill>
                  </a:tcPr>
                </a:tc>
                <a:tc>
                  <a:txBody>
                    <a:bodyPr/>
                    <a:lstStyle/>
                    <a:p>
                      <a:pPr algn="ctr">
                        <a:defRPr/>
                      </a:pPr>
                      <a:r>
                        <a:rPr lang="en-US" sz="2000" dirty="0"/>
                        <a:t>Lan_3</a:t>
                      </a:r>
                      <a:endParaRPr lang="ru-RU" sz="2000" dirty="0">
                        <a:solidFill>
                          <a:schemeClr val="bg1"/>
                        </a:solidFill>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4"/>
                    </a:solidFill>
                  </a:tcPr>
                </a:tc>
                <a:tc>
                  <a:txBody>
                    <a:bodyPr/>
                    <a:lstStyle/>
                    <a:p>
                      <a:pPr algn="ctr">
                        <a:defRPr/>
                      </a:pPr>
                      <a:r>
                        <a:rPr lang="en-US" sz="2000" dirty="0"/>
                        <a:t>Lan_4</a:t>
                      </a:r>
                      <a:endParaRPr lang="ru-RU" sz="2000" dirty="0">
                        <a:solidFill>
                          <a:schemeClr val="bg1"/>
                        </a:solidFill>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4"/>
                    </a:solidFill>
                  </a:tcPr>
                </a:tc>
                <a:extLst>
                  <a:ext uri="{0D108BD9-81ED-4DB2-BD59-A6C34878D82A}">
                    <a16:rowId xmlns:a16="http://schemas.microsoft.com/office/drawing/2014/main" val="10000"/>
                  </a:ext>
                </a:extLst>
              </a:tr>
              <a:tr h="370840">
                <a:tc>
                  <a:txBody>
                    <a:bodyPr/>
                    <a:lstStyle/>
                    <a:p>
                      <a:pPr>
                        <a:defRPr/>
                      </a:pPr>
                      <a:r>
                        <a:rPr lang="ru-RU" sz="2000" dirty="0"/>
                        <a:t>Марк</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ru-RU" sz="2000" dirty="0"/>
                        <a:t>2</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5</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1"/>
                  </a:ext>
                </a:extLst>
              </a:tr>
              <a:tr h="370840">
                <a:tc>
                  <a:txBody>
                    <a:bodyPr/>
                    <a:lstStyle/>
                    <a:p>
                      <a:pPr>
                        <a:defRPr/>
                      </a:pPr>
                      <a:r>
                        <a:rPr lang="ru-RU" sz="2000" dirty="0"/>
                        <a:t>Анна</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ru-RU" sz="2000" dirty="0"/>
                        <a:t>1</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2"/>
                  </a:ext>
                </a:extLst>
              </a:tr>
              <a:tr h="370840">
                <a:tc>
                  <a:txBody>
                    <a:bodyPr/>
                    <a:lstStyle/>
                    <a:p>
                      <a:pPr>
                        <a:defRPr/>
                      </a:pPr>
                      <a:r>
                        <a:rPr lang="ru-RU" sz="2000" dirty="0"/>
                        <a:t>Жан</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ru-RU" sz="2000" dirty="0"/>
                        <a:t>2</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3</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4</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5</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3"/>
                  </a:ext>
                </a:extLst>
              </a:tr>
              <a:tr h="370840">
                <a:tc>
                  <a:txBody>
                    <a:bodyPr/>
                    <a:lstStyle/>
                    <a:p>
                      <a:pPr>
                        <a:defRPr/>
                      </a:pPr>
                      <a:r>
                        <a:rPr lang="ru-RU" sz="2000" dirty="0"/>
                        <a:t>Ольга</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ru-RU" sz="2000" dirty="0"/>
                        <a:t>1</a:t>
                      </a: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r>
                        <a:rPr lang="en-US" sz="2000"/>
                        <a:t>5</a:t>
                      </a: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endParaRPr lang="ru-RU" sz="200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tc>
                  <a:txBody>
                    <a:bodyPr/>
                    <a:lstStyle/>
                    <a:p>
                      <a:pPr algn="ctr">
                        <a:defRPr/>
                      </a:pPr>
                      <a:endParaRPr lang="ru-RU" sz="2000" dirty="0"/>
                    </a:p>
                  </a:txBody>
                  <a:tcPr>
                    <a:lnL w="12700" algn="ctr">
                      <a:solidFill>
                        <a:schemeClr val="tx1"/>
                      </a:solidFill>
                    </a:lnL>
                    <a:lnR w="12700" algn="ctr">
                      <a:solidFill>
                        <a:schemeClr val="tx1"/>
                      </a:solidFill>
                    </a:lnR>
                    <a:lnT w="12700" algn="ctr">
                      <a:solidFill>
                        <a:schemeClr val="tx1"/>
                      </a:solidFill>
                    </a:lnT>
                    <a:lnB w="12700" algn="ctr">
                      <a:solidFill>
                        <a:schemeClr val="tx1"/>
                      </a:solidFill>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27874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ACDAD-3956-E476-2D4C-CE20EE59E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F26F5-D09C-25CA-CBF8-939C858BB9E8}"/>
              </a:ext>
            </a:extLst>
          </p:cNvPr>
          <p:cNvSpPr>
            <a:spLocks noGrp="1"/>
          </p:cNvSpPr>
          <p:nvPr>
            <p:ph type="title"/>
          </p:nvPr>
        </p:nvSpPr>
        <p:spPr>
          <a:xfrm>
            <a:off x="515939" y="979010"/>
            <a:ext cx="7189005" cy="1325563"/>
          </a:xfrm>
        </p:spPr>
        <p:txBody>
          <a:bodyPr/>
          <a:lstStyle/>
          <a:p>
            <a:r>
              <a:rPr lang="ru-RU" dirty="0"/>
              <a:t>Выборка и генеральная совокупность</a:t>
            </a:r>
            <a:endParaRPr dirty="0"/>
          </a:p>
        </p:txBody>
      </p:sp>
      <p:sp>
        <p:nvSpPr>
          <p:cNvPr id="3" name="Content Placeholder 2">
            <a:extLst>
              <a:ext uri="{FF2B5EF4-FFF2-40B4-BE49-F238E27FC236}">
                <a16:creationId xmlns:a16="http://schemas.microsoft.com/office/drawing/2014/main" id="{F40F75F8-2138-DF9F-17B8-173AC71D48A3}"/>
              </a:ext>
            </a:extLst>
          </p:cNvPr>
          <p:cNvSpPr>
            <a:spLocks noGrp="1"/>
          </p:cNvSpPr>
          <p:nvPr>
            <p:ph idx="1"/>
          </p:nvPr>
        </p:nvSpPr>
        <p:spPr>
          <a:xfrm>
            <a:off x="515938" y="2504989"/>
            <a:ext cx="11041062" cy="4185127"/>
          </a:xfrm>
        </p:spPr>
        <p:txBody>
          <a:bodyPr>
            <a:normAutofit/>
          </a:bodyPr>
          <a:lstStyle/>
          <a:p>
            <a:pPr algn="just">
              <a:defRPr/>
            </a:pPr>
            <a:r>
              <a:rPr lang="ru-RU" sz="2800" dirty="0">
                <a:solidFill>
                  <a:srgbClr val="102D69"/>
                </a:solidFill>
                <a:cs typeface="Arial"/>
              </a:rPr>
              <a:t>Генеральная совокупность — это совокупность всех объектов, относительно которых исследователь намерен делать выводы при решении задачи. </a:t>
            </a:r>
            <a:endParaRPr lang="ru-RU" sz="2800" dirty="0">
              <a:solidFill>
                <a:srgbClr val="102D69"/>
              </a:solidFill>
            </a:endParaRPr>
          </a:p>
          <a:p>
            <a:pPr algn="just">
              <a:defRPr/>
            </a:pPr>
            <a:r>
              <a:rPr lang="ru-RU" sz="2800" dirty="0">
                <a:solidFill>
                  <a:srgbClr val="102D69"/>
                </a:solidFill>
                <a:cs typeface="Arial"/>
              </a:rPr>
              <a:t>Объем генеральной совокупности может быть настолько велик, что на практике рассмотреть все ее элементы не представляется возможным. Поэтому обычно из генеральной совокупности извлекаются </a:t>
            </a:r>
            <a:r>
              <a:rPr lang="ru-RU" sz="2800" b="1" dirty="0">
                <a:solidFill>
                  <a:srgbClr val="102D69"/>
                </a:solidFill>
                <a:cs typeface="Arial"/>
              </a:rPr>
              <a:t>выборки</a:t>
            </a:r>
            <a:r>
              <a:rPr lang="ru-RU" sz="2800" dirty="0">
                <a:solidFill>
                  <a:srgbClr val="102D69"/>
                </a:solidFill>
                <a:cs typeface="Arial"/>
              </a:rPr>
              <a:t>, на основе анализа которых исследователь делает вывод о свойствах всей совокупности, скрытых в ней закономерностях, действующих правилах и т.д. При этом выборки должны быть репрезентативными.</a:t>
            </a:r>
            <a:endParaRPr lang="ru-RU" sz="2800" dirty="0">
              <a:solidFill>
                <a:srgbClr val="102D69"/>
              </a:solidFill>
            </a:endParaRPr>
          </a:p>
          <a:p>
            <a:pPr marL="342900" indent="-342900"/>
            <a:endParaRPr lang="ru-RU" sz="26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C81C188B-9E99-4BEA-F254-C3B9E6B91CA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074" name="Picture 2" descr="Picture background">
            <a:extLst>
              <a:ext uri="{FF2B5EF4-FFF2-40B4-BE49-F238E27FC236}">
                <a16:creationId xmlns:a16="http://schemas.microsoft.com/office/drawing/2014/main" id="{3E75B8CF-5DE3-8705-19D0-BDD122A90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74"/>
          <a:stretch>
            <a:fillRect/>
          </a:stretch>
        </p:blipFill>
        <p:spPr bwMode="auto">
          <a:xfrm>
            <a:off x="7036606" y="234258"/>
            <a:ext cx="4639455" cy="227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842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Чему</a:t>
            </a:r>
            <a:r>
              <a:rPr dirty="0"/>
              <a:t> </a:t>
            </a:r>
            <a:r>
              <a:rPr lang="ru-RU" dirty="0"/>
              <a:t>научитесь</a:t>
            </a:r>
            <a:endParaRPr dirty="0"/>
          </a:p>
        </p:txBody>
      </p:sp>
      <p:sp>
        <p:nvSpPr>
          <p:cNvPr id="3" name="Content Placeholder 2"/>
          <p:cNvSpPr>
            <a:spLocks noGrp="1"/>
          </p:cNvSpPr>
          <p:nvPr>
            <p:ph idx="1"/>
          </p:nvPr>
        </p:nvSpPr>
        <p:spPr/>
        <p:txBody>
          <a:bodyPr/>
          <a:lstStyle/>
          <a:p>
            <a:pPr lvl="1">
              <a:spcAft>
                <a:spcPts val="1200"/>
              </a:spcAft>
            </a:pPr>
            <a:r>
              <a:rPr lang="ru-RU" sz="2600" dirty="0"/>
              <a:t>Осуществлять автоматизированный сбор данных.</a:t>
            </a:r>
          </a:p>
          <a:p>
            <a:pPr lvl="1">
              <a:spcAft>
                <a:spcPts val="1200"/>
              </a:spcAft>
            </a:pPr>
            <a:r>
              <a:rPr lang="ru-RU" sz="2600" dirty="0"/>
              <a:t>Выбирать подходящие методы исследования в зависимости от задачи и специфики имеющихся данных.</a:t>
            </a:r>
          </a:p>
          <a:p>
            <a:pPr lvl="1">
              <a:spcAft>
                <a:spcPts val="1200"/>
              </a:spcAft>
            </a:pPr>
            <a:r>
              <a:rPr lang="ru-RU" sz="2600" dirty="0"/>
              <a:t>Осуществлять предобработку и модификацию данных.</a:t>
            </a:r>
          </a:p>
          <a:p>
            <a:pPr lvl="1">
              <a:spcAft>
                <a:spcPts val="1200"/>
              </a:spcAft>
            </a:pPr>
            <a:r>
              <a:rPr lang="ru-RU" sz="2600" dirty="0"/>
              <a:t>Проводить анализа данных и интерпретировать полученные результаты.</a:t>
            </a:r>
          </a:p>
          <a:p>
            <a:pPr lvl="1">
              <a:spcAft>
                <a:spcPts val="1200"/>
              </a:spcAft>
            </a:pPr>
            <a:r>
              <a:rPr lang="ru-RU" sz="2600" dirty="0"/>
              <a:t>Представлять результаты анализа данных.</a:t>
            </a:r>
          </a:p>
          <a:p>
            <a:endParaRPr dirty="0"/>
          </a:p>
        </p:txBody>
      </p:sp>
      <p:pic>
        <p:nvPicPr>
          <p:cNvPr id="2050" name="Picture 2" descr="Data analysis - Free business icons">
            <a:extLst>
              <a:ext uri="{FF2B5EF4-FFF2-40B4-BE49-F238E27FC236}">
                <a16:creationId xmlns:a16="http://schemas.microsoft.com/office/drawing/2014/main" id="{D8BFE14C-4BF5-64DC-BCB2-BB1D0FFD2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7737" y="87629"/>
            <a:ext cx="3108324" cy="31083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37AEF-2CA7-2579-71FB-429067A984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FEDAA-1524-46AC-C2E9-A47851218B8D}"/>
              </a:ext>
            </a:extLst>
          </p:cNvPr>
          <p:cNvSpPr>
            <a:spLocks noGrp="1"/>
          </p:cNvSpPr>
          <p:nvPr>
            <p:ph type="title"/>
          </p:nvPr>
        </p:nvSpPr>
        <p:spPr/>
        <p:txBody>
          <a:bodyPr/>
          <a:lstStyle/>
          <a:p>
            <a:r>
              <a:rPr lang="ru-RU" dirty="0"/>
              <a:t>Репрезентативность выборки</a:t>
            </a:r>
            <a:endParaRPr dirty="0"/>
          </a:p>
        </p:txBody>
      </p:sp>
      <p:sp>
        <p:nvSpPr>
          <p:cNvPr id="3" name="Content Placeholder 2">
            <a:extLst>
              <a:ext uri="{FF2B5EF4-FFF2-40B4-BE49-F238E27FC236}">
                <a16:creationId xmlns:a16="http://schemas.microsoft.com/office/drawing/2014/main" id="{A9B2146E-7962-F42A-3247-651EAC851120}"/>
              </a:ext>
            </a:extLst>
          </p:cNvPr>
          <p:cNvSpPr>
            <a:spLocks noGrp="1"/>
          </p:cNvSpPr>
          <p:nvPr>
            <p:ph idx="1"/>
          </p:nvPr>
        </p:nvSpPr>
        <p:spPr>
          <a:xfrm>
            <a:off x="575469" y="2304573"/>
            <a:ext cx="11041062" cy="4185127"/>
          </a:xfrm>
        </p:spPr>
        <p:txBody>
          <a:bodyPr>
            <a:normAutofit/>
          </a:bodyPr>
          <a:lstStyle/>
          <a:p>
            <a:pPr marL="0" indent="0" algn="just">
              <a:buNone/>
              <a:defRPr/>
            </a:pPr>
            <a:r>
              <a:rPr lang="ru-RU" sz="2400" dirty="0">
                <a:solidFill>
                  <a:srgbClr val="102D69"/>
                </a:solidFill>
                <a:cs typeface="Arial"/>
              </a:rPr>
              <a:t>Под репрезентативностью выборки понимается соответствие её структурных характеристик характеристикам генеральной совокупности, из которой она сформирована. Репрезентативность определяет, насколько возможно обобщать результаты исследования с использованием выборки на всю исходную совокупность. Также репрезентативность можно определить как свойство выборочной совокупности представлять параметры генеральной совокупности, значимые с точки зрения задач исследования.</a:t>
            </a:r>
            <a:endParaRPr lang="ru-RU" sz="2400" dirty="0">
              <a:solidFill>
                <a:srgbClr val="102D69"/>
              </a:solidFill>
            </a:endParaRPr>
          </a:p>
          <a:p>
            <a:pPr marL="342900" indent="-342900"/>
            <a:endParaRPr lang="ru-RU" sz="26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F52417E2-14E9-4215-7026-17F29C0A47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 name="Google Shape;250;p23" descr="Картинки по запросу &quot;representative sample&quot;">
            <a:extLst>
              <a:ext uri="{FF2B5EF4-FFF2-40B4-BE49-F238E27FC236}">
                <a16:creationId xmlns:a16="http://schemas.microsoft.com/office/drawing/2014/main" id="{EBB2C07D-792A-3598-A10A-170F3C1BBA71}"/>
              </a:ext>
            </a:extLst>
          </p:cNvPr>
          <p:cNvPicPr/>
          <p:nvPr/>
        </p:nvPicPr>
        <p:blipFill>
          <a:blip r:embed="rId2">
            <a:alphaModFix/>
          </a:blip>
          <a:stretch/>
        </p:blipFill>
        <p:spPr bwMode="auto">
          <a:xfrm>
            <a:off x="1752600" y="5052970"/>
            <a:ext cx="8991600" cy="1562100"/>
          </a:xfrm>
          <a:prstGeom prst="rect">
            <a:avLst/>
          </a:prstGeom>
          <a:noFill/>
          <a:ln>
            <a:noFill/>
          </a:ln>
        </p:spPr>
      </p:pic>
    </p:spTree>
    <p:extLst>
      <p:ext uri="{BB962C8B-B14F-4D97-AF65-F5344CB8AC3E}">
        <p14:creationId xmlns:p14="http://schemas.microsoft.com/office/powerpoint/2010/main" val="2856427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9F585-D180-BBFE-FD4A-44D1ECF97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812B75-B6B0-C77A-34A7-37388D0870E2}"/>
              </a:ext>
            </a:extLst>
          </p:cNvPr>
          <p:cNvSpPr>
            <a:spLocks noGrp="1"/>
          </p:cNvSpPr>
          <p:nvPr>
            <p:ph type="title"/>
          </p:nvPr>
        </p:nvSpPr>
        <p:spPr>
          <a:xfrm>
            <a:off x="515939" y="349424"/>
            <a:ext cx="11196636" cy="1325563"/>
          </a:xfrm>
        </p:spPr>
        <p:txBody>
          <a:bodyPr/>
          <a:lstStyle/>
          <a:p>
            <a:r>
              <a:rPr lang="ru-RU" dirty="0"/>
              <a:t>Подходы к формированию выборки</a:t>
            </a:r>
            <a:endParaRPr dirty="0"/>
          </a:p>
        </p:txBody>
      </p:sp>
      <p:sp>
        <p:nvSpPr>
          <p:cNvPr id="7" name="AutoShape 2" descr="Harvard Dataverse homepage">
            <a:extLst>
              <a:ext uri="{FF2B5EF4-FFF2-40B4-BE49-F238E27FC236}">
                <a16:creationId xmlns:a16="http://schemas.microsoft.com/office/drawing/2014/main" id="{F36FAA64-442C-49DD-8F61-551B9CE281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TextBox 3">
            <a:extLst>
              <a:ext uri="{FF2B5EF4-FFF2-40B4-BE49-F238E27FC236}">
                <a16:creationId xmlns:a16="http://schemas.microsoft.com/office/drawing/2014/main" id="{A1343C76-3E7B-3B03-29C4-8311F5430AAC}"/>
              </a:ext>
            </a:extLst>
          </p:cNvPr>
          <p:cNvSpPr txBox="1"/>
          <p:nvPr/>
        </p:nvSpPr>
        <p:spPr>
          <a:xfrm>
            <a:off x="854440" y="1562043"/>
            <a:ext cx="10283252" cy="5054717"/>
          </a:xfrm>
          <a:prstGeom prst="rect">
            <a:avLst/>
          </a:prstGeom>
          <a:noFill/>
        </p:spPr>
        <p:txBody>
          <a:bodyPr wrap="square">
            <a:spAutoFit/>
          </a:bodyPr>
          <a:lstStyle/>
          <a:p>
            <a:pPr algn="just">
              <a:buNone/>
            </a:pPr>
            <a:r>
              <a:rPr lang="ru-RU" sz="2200" b="0" i="0" dirty="0">
                <a:solidFill>
                  <a:srgbClr val="102D69"/>
                </a:solidFill>
                <a:effectLst/>
              </a:rPr>
              <a:t>1. Простая случайная выборка (</a:t>
            </a:r>
            <a:r>
              <a:rPr lang="en" sz="2200" b="0" i="0" dirty="0">
                <a:solidFill>
                  <a:srgbClr val="102D69"/>
                </a:solidFill>
                <a:effectLst/>
              </a:rPr>
              <a:t>Simple Random Sampling)</a:t>
            </a:r>
          </a:p>
          <a:p>
            <a:pPr algn="just">
              <a:lnSpc>
                <a:spcPts val="2143"/>
              </a:lnSpc>
              <a:buNone/>
            </a:pPr>
            <a:r>
              <a:rPr lang="ru-RU" sz="2200" b="0" i="0" dirty="0">
                <a:solidFill>
                  <a:srgbClr val="102D69"/>
                </a:solidFill>
                <a:effectLst/>
              </a:rPr>
              <a:t>Каждый элемент имеет равную вероятность быть выбранным, при этом выбор одного элемента не влияет на выбор других.</a:t>
            </a:r>
          </a:p>
          <a:p>
            <a:pPr algn="just">
              <a:lnSpc>
                <a:spcPts val="2143"/>
              </a:lnSpc>
              <a:buNone/>
            </a:pPr>
            <a:endParaRPr lang="ru-RU" sz="1200" b="0" i="0" dirty="0">
              <a:solidFill>
                <a:srgbClr val="102D69"/>
              </a:solidFill>
              <a:effectLst/>
            </a:endParaRPr>
          </a:p>
          <a:p>
            <a:pPr algn="just">
              <a:buNone/>
            </a:pPr>
            <a:r>
              <a:rPr lang="ru-RU" sz="2200" b="0" i="0" dirty="0">
                <a:solidFill>
                  <a:srgbClr val="102D69"/>
                </a:solidFill>
                <a:effectLst/>
              </a:rPr>
              <a:t>2. Систематическая выборка (</a:t>
            </a:r>
            <a:r>
              <a:rPr lang="en" sz="2200" b="0" i="0" dirty="0">
                <a:solidFill>
                  <a:srgbClr val="102D69"/>
                </a:solidFill>
                <a:effectLst/>
              </a:rPr>
              <a:t>Systematic Sampling)</a:t>
            </a:r>
          </a:p>
          <a:p>
            <a:pPr algn="just">
              <a:lnSpc>
                <a:spcPts val="2143"/>
              </a:lnSpc>
              <a:buNone/>
            </a:pPr>
            <a:r>
              <a:rPr lang="ru-RU" sz="2200" b="0" i="0" dirty="0">
                <a:solidFill>
                  <a:srgbClr val="102D69"/>
                </a:solidFill>
                <a:effectLst/>
              </a:rPr>
              <a:t>Предполагает отбор каждого </a:t>
            </a:r>
            <a:r>
              <a:rPr lang="en" sz="2200" b="0" i="0" dirty="0">
                <a:solidFill>
                  <a:srgbClr val="102D69"/>
                </a:solidFill>
                <a:effectLst/>
              </a:rPr>
              <a:t>n-</a:t>
            </a:r>
            <a:r>
              <a:rPr lang="ru-RU" sz="2200" b="0" i="0" dirty="0">
                <a:solidFill>
                  <a:srgbClr val="102D69"/>
                </a:solidFill>
                <a:effectLst/>
              </a:rPr>
              <a:t>го элемента из генеральной совокупности. Например, если у вас есть список студентов и вы выбираете каждого 10-го студента.</a:t>
            </a:r>
          </a:p>
          <a:p>
            <a:pPr algn="just">
              <a:buNone/>
            </a:pPr>
            <a:endParaRPr lang="ru-RU" sz="1200" b="0" i="0" dirty="0">
              <a:solidFill>
                <a:srgbClr val="102D69"/>
              </a:solidFill>
              <a:effectLst/>
            </a:endParaRPr>
          </a:p>
          <a:p>
            <a:pPr algn="just">
              <a:buNone/>
            </a:pPr>
            <a:r>
              <a:rPr lang="ru-RU" sz="2200" b="0" i="0" dirty="0">
                <a:solidFill>
                  <a:srgbClr val="102D69"/>
                </a:solidFill>
                <a:effectLst/>
              </a:rPr>
              <a:t>3. Стратифицированная выборка (</a:t>
            </a:r>
            <a:r>
              <a:rPr lang="en" sz="2200" b="0" i="0" dirty="0">
                <a:solidFill>
                  <a:srgbClr val="102D69"/>
                </a:solidFill>
                <a:effectLst/>
              </a:rPr>
              <a:t>Stratified Sampling)</a:t>
            </a:r>
            <a:endParaRPr lang="ru-RU" sz="2200" b="0" i="0" dirty="0">
              <a:solidFill>
                <a:srgbClr val="102D69"/>
              </a:solidFill>
              <a:effectLst/>
            </a:endParaRPr>
          </a:p>
          <a:p>
            <a:pPr algn="just">
              <a:lnSpc>
                <a:spcPts val="2143"/>
              </a:lnSpc>
              <a:buNone/>
            </a:pPr>
            <a:r>
              <a:rPr lang="ru-RU" sz="2200" b="0" i="0" dirty="0">
                <a:solidFill>
                  <a:srgbClr val="102D69"/>
                </a:solidFill>
                <a:effectLst/>
              </a:rPr>
              <a:t>Генеральная совокупность делится на подгруппы (страты) по определенным характеристикам (например, возраст, пол), а затем из каждой страты случайным образом отбираются элементы. Этот метод обеспечивает репрезентативность каждой подгруппы.</a:t>
            </a:r>
          </a:p>
          <a:p>
            <a:pPr algn="just">
              <a:buNone/>
            </a:pPr>
            <a:endParaRPr lang="ru-RU" sz="1200" b="0" i="0" dirty="0">
              <a:solidFill>
                <a:srgbClr val="102D69"/>
              </a:solidFill>
              <a:effectLst/>
            </a:endParaRPr>
          </a:p>
          <a:p>
            <a:pPr algn="just">
              <a:buNone/>
            </a:pPr>
            <a:r>
              <a:rPr lang="ru-RU" sz="2200" b="0" i="0" dirty="0">
                <a:solidFill>
                  <a:srgbClr val="102D69"/>
                </a:solidFill>
                <a:effectLst/>
              </a:rPr>
              <a:t>4. Кластерная выборка (</a:t>
            </a:r>
            <a:r>
              <a:rPr lang="en" sz="2200" b="0" i="0" dirty="0">
                <a:solidFill>
                  <a:srgbClr val="102D69"/>
                </a:solidFill>
                <a:effectLst/>
              </a:rPr>
              <a:t>Cluster Sampling)</a:t>
            </a:r>
          </a:p>
          <a:p>
            <a:pPr algn="just">
              <a:lnSpc>
                <a:spcPts val="2143"/>
              </a:lnSpc>
              <a:buNone/>
            </a:pPr>
            <a:r>
              <a:rPr lang="ru-RU" sz="2200" b="0" i="0" dirty="0">
                <a:solidFill>
                  <a:srgbClr val="102D69"/>
                </a:solidFill>
                <a:effectLst/>
              </a:rPr>
              <a:t>Генеральная совокупность делится на кластеры или группы, часто по географическому принципу. Случайным образом отбираются кластеры, и затем все элементы внутри выбранных кластеров включаются в выборку.</a:t>
            </a:r>
          </a:p>
        </p:txBody>
      </p:sp>
    </p:spTree>
    <p:extLst>
      <p:ext uri="{BB962C8B-B14F-4D97-AF65-F5344CB8AC3E}">
        <p14:creationId xmlns:p14="http://schemas.microsoft.com/office/powerpoint/2010/main" val="2813830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D30DF-65BE-C6BC-7BEE-644FEA24D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A4563-6156-C1A3-C944-3DF46918A7B4}"/>
              </a:ext>
            </a:extLst>
          </p:cNvPr>
          <p:cNvSpPr>
            <a:spLocks noGrp="1"/>
          </p:cNvSpPr>
          <p:nvPr>
            <p:ph type="title"/>
          </p:nvPr>
        </p:nvSpPr>
        <p:spPr>
          <a:xfrm>
            <a:off x="497682" y="514315"/>
            <a:ext cx="11196636" cy="1325563"/>
          </a:xfrm>
        </p:spPr>
        <p:txBody>
          <a:bodyPr/>
          <a:lstStyle/>
          <a:p>
            <a:r>
              <a:rPr lang="ru-RU" dirty="0"/>
              <a:t>Подходы к формированию выборки</a:t>
            </a:r>
            <a:endParaRPr dirty="0"/>
          </a:p>
        </p:txBody>
      </p:sp>
      <p:sp>
        <p:nvSpPr>
          <p:cNvPr id="7" name="AutoShape 2" descr="Harvard Dataverse homepage">
            <a:extLst>
              <a:ext uri="{FF2B5EF4-FFF2-40B4-BE49-F238E27FC236}">
                <a16:creationId xmlns:a16="http://schemas.microsoft.com/office/drawing/2014/main" id="{BFEAB35A-7C89-84CC-4054-3D8C8F56A9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 name="Рисунок 7" descr="Вырезка экрана">
            <a:extLst>
              <a:ext uri="{FF2B5EF4-FFF2-40B4-BE49-F238E27FC236}">
                <a16:creationId xmlns:a16="http://schemas.microsoft.com/office/drawing/2014/main" id="{B68548A3-76B1-49F0-F1A4-D0BD0BEF5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189" y="1839878"/>
            <a:ext cx="8708822" cy="4453774"/>
          </a:xfrm>
          <a:prstGeom prst="rect">
            <a:avLst/>
          </a:prstGeom>
        </p:spPr>
      </p:pic>
    </p:spTree>
    <p:extLst>
      <p:ext uri="{BB962C8B-B14F-4D97-AF65-F5344CB8AC3E}">
        <p14:creationId xmlns:p14="http://schemas.microsoft.com/office/powerpoint/2010/main" val="287120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99715-F809-D1E4-BC04-2AD16ADBAD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43470A-536E-78C6-075F-88DE2194E97C}"/>
              </a:ext>
            </a:extLst>
          </p:cNvPr>
          <p:cNvSpPr>
            <a:spLocks noGrp="1"/>
          </p:cNvSpPr>
          <p:nvPr>
            <p:ph type="title"/>
          </p:nvPr>
        </p:nvSpPr>
        <p:spPr/>
        <p:txBody>
          <a:bodyPr/>
          <a:lstStyle/>
          <a:p>
            <a:r>
              <a:rPr lang="ru-RU" dirty="0"/>
              <a:t>Описательная статистика</a:t>
            </a:r>
            <a:endParaRPr dirty="0"/>
          </a:p>
        </p:txBody>
      </p:sp>
      <p:sp>
        <p:nvSpPr>
          <p:cNvPr id="3" name="Content Placeholder 2">
            <a:extLst>
              <a:ext uri="{FF2B5EF4-FFF2-40B4-BE49-F238E27FC236}">
                <a16:creationId xmlns:a16="http://schemas.microsoft.com/office/drawing/2014/main" id="{61506DF3-FDFC-0252-4BC9-BA11ECEE5944}"/>
              </a:ext>
            </a:extLst>
          </p:cNvPr>
          <p:cNvSpPr>
            <a:spLocks noGrp="1"/>
          </p:cNvSpPr>
          <p:nvPr>
            <p:ph idx="1"/>
          </p:nvPr>
        </p:nvSpPr>
        <p:spPr>
          <a:xfrm>
            <a:off x="515938" y="2504989"/>
            <a:ext cx="6070392" cy="4185127"/>
          </a:xfrm>
        </p:spPr>
        <p:txBody>
          <a:bodyPr>
            <a:normAutofit/>
          </a:bodyPr>
          <a:lstStyle/>
          <a:p>
            <a:pPr marL="0" indent="0">
              <a:spcBef>
                <a:spcPct val="20000"/>
              </a:spcBef>
              <a:buNone/>
            </a:pPr>
            <a:r>
              <a:rPr lang="ru-RU" sz="2400" dirty="0">
                <a:solidFill>
                  <a:srgbClr val="102D69"/>
                </a:solidFill>
                <a:cs typeface="Arial" panose="020B0604020202020204" pitchFamily="34" charset="0"/>
              </a:rPr>
              <a:t>Описательная или дескриптивная статистика (</a:t>
            </a:r>
            <a:r>
              <a:rPr lang="ru-RU" sz="2400" dirty="0" err="1">
                <a:solidFill>
                  <a:srgbClr val="102D69"/>
                </a:solidFill>
                <a:cs typeface="Arial" panose="020B0604020202020204" pitchFamily="34" charset="0"/>
              </a:rPr>
              <a:t>descriptive</a:t>
            </a:r>
            <a:r>
              <a:rPr lang="ru-RU" sz="2400" dirty="0">
                <a:solidFill>
                  <a:srgbClr val="102D69"/>
                </a:solidFill>
                <a:cs typeface="Arial" panose="020B0604020202020204" pitchFamily="34" charset="0"/>
              </a:rPr>
              <a:t> </a:t>
            </a:r>
            <a:r>
              <a:rPr lang="ru-RU" sz="2400" dirty="0" err="1">
                <a:solidFill>
                  <a:srgbClr val="102D69"/>
                </a:solidFill>
                <a:cs typeface="Arial" panose="020B0604020202020204" pitchFamily="34" charset="0"/>
              </a:rPr>
              <a:t>statistics</a:t>
            </a:r>
            <a:r>
              <a:rPr lang="ru-RU" sz="2400" dirty="0">
                <a:solidFill>
                  <a:srgbClr val="102D69"/>
                </a:solidFill>
                <a:cs typeface="Arial" panose="020B0604020202020204" pitchFamily="34" charset="0"/>
              </a:rPr>
              <a:t>) решает задачу сжатия исходной информации, компактного её представления для дальнейшего осмысления. Данные наглядно представляются в форме графиков или таблиц, распределение их значений описывается посредством ряда статистических показателей. </a:t>
            </a:r>
          </a:p>
          <a:p>
            <a:pPr marL="342900" indent="-342900"/>
            <a:endParaRPr lang="ru-RU" sz="24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037C39D8-F7C7-6ADC-5B97-4428FA24CC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 name="Picture 8" descr="Picture background">
            <a:extLst>
              <a:ext uri="{FF2B5EF4-FFF2-40B4-BE49-F238E27FC236}">
                <a16:creationId xmlns:a16="http://schemas.microsoft.com/office/drawing/2014/main" id="{792E336A-EEC3-39B0-769A-435DB1647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995187"/>
            <a:ext cx="5636418" cy="375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954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7147F-24F0-CBFE-D564-6C1A00F395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2FA1E-E1CF-04B3-4B67-DA81D0F61EF3}"/>
              </a:ext>
            </a:extLst>
          </p:cNvPr>
          <p:cNvSpPr>
            <a:spLocks noGrp="1"/>
          </p:cNvSpPr>
          <p:nvPr>
            <p:ph type="title"/>
          </p:nvPr>
        </p:nvSpPr>
        <p:spPr/>
        <p:txBody>
          <a:bodyPr/>
          <a:lstStyle/>
          <a:p>
            <a:r>
              <a:rPr lang="ru-RU" dirty="0"/>
              <a:t>Описательная статистика</a:t>
            </a:r>
            <a:endParaRPr dirty="0"/>
          </a:p>
        </p:txBody>
      </p:sp>
      <p:sp>
        <p:nvSpPr>
          <p:cNvPr id="7" name="AutoShape 2" descr="Harvard Dataverse homepage">
            <a:extLst>
              <a:ext uri="{FF2B5EF4-FFF2-40B4-BE49-F238E27FC236}">
                <a16:creationId xmlns:a16="http://schemas.microsoft.com/office/drawing/2014/main" id="{0BBD0057-23C8-7A0E-3F7B-C777CC38064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 name="Рисунок 7" descr="Вырезка экрана">
            <a:extLst>
              <a:ext uri="{FF2B5EF4-FFF2-40B4-BE49-F238E27FC236}">
                <a16:creationId xmlns:a16="http://schemas.microsoft.com/office/drawing/2014/main" id="{176CD359-BDA3-0DA9-1561-B59D20A0B17A}"/>
              </a:ext>
            </a:extLst>
          </p:cNvPr>
          <p:cNvPicPr>
            <a:picLocks noChangeAspect="1"/>
          </p:cNvPicPr>
          <p:nvPr/>
        </p:nvPicPr>
        <p:blipFill rotWithShape="1">
          <a:blip r:embed="rId2">
            <a:extLst>
              <a:ext uri="{28A0092B-C50C-407E-A947-70E740481C1C}">
                <a14:useLocalDpi xmlns:a14="http://schemas.microsoft.com/office/drawing/2010/main" val="0"/>
              </a:ext>
            </a:extLst>
          </a:blip>
          <a:srcRect r="1537"/>
          <a:stretch/>
        </p:blipFill>
        <p:spPr>
          <a:xfrm>
            <a:off x="2695956" y="2417610"/>
            <a:ext cx="7104888" cy="4271635"/>
          </a:xfrm>
          <a:prstGeom prst="rect">
            <a:avLst/>
          </a:prstGeom>
        </p:spPr>
      </p:pic>
    </p:spTree>
    <p:extLst>
      <p:ext uri="{BB962C8B-B14F-4D97-AF65-F5344CB8AC3E}">
        <p14:creationId xmlns:p14="http://schemas.microsoft.com/office/powerpoint/2010/main" val="4158151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D3208-FA0A-FC42-DF51-956F85A883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4E2B0B-9099-1330-85F2-50BAD9484E0E}"/>
              </a:ext>
            </a:extLst>
          </p:cNvPr>
          <p:cNvSpPr>
            <a:spLocks noGrp="1"/>
          </p:cNvSpPr>
          <p:nvPr>
            <p:ph type="title"/>
          </p:nvPr>
        </p:nvSpPr>
        <p:spPr/>
        <p:txBody>
          <a:bodyPr/>
          <a:lstStyle/>
          <a:p>
            <a:r>
              <a:rPr lang="ru-RU" dirty="0"/>
              <a:t>Частотный анализ</a:t>
            </a:r>
            <a:endParaRPr dirty="0"/>
          </a:p>
        </p:txBody>
      </p:sp>
      <p:sp>
        <p:nvSpPr>
          <p:cNvPr id="3" name="Content Placeholder 2">
            <a:extLst>
              <a:ext uri="{FF2B5EF4-FFF2-40B4-BE49-F238E27FC236}">
                <a16:creationId xmlns:a16="http://schemas.microsoft.com/office/drawing/2014/main" id="{4EDCB1F1-8829-9C98-5D3B-180C7B0E4EAB}"/>
              </a:ext>
            </a:extLst>
          </p:cNvPr>
          <p:cNvSpPr>
            <a:spLocks noGrp="1"/>
          </p:cNvSpPr>
          <p:nvPr>
            <p:ph idx="1"/>
          </p:nvPr>
        </p:nvSpPr>
        <p:spPr>
          <a:xfrm>
            <a:off x="515937" y="2504989"/>
            <a:ext cx="10841175" cy="4185127"/>
          </a:xfrm>
        </p:spPr>
        <p:txBody>
          <a:bodyPr>
            <a:normAutofit/>
          </a:bodyPr>
          <a:lstStyle/>
          <a:p>
            <a:pPr marL="0" indent="0" algn="just">
              <a:buNone/>
            </a:pPr>
            <a:r>
              <a:rPr lang="ru-RU" sz="2400" dirty="0">
                <a:solidFill>
                  <a:srgbClr val="102D69"/>
                </a:solidFill>
                <a:cs typeface="Arial" panose="020B0604020202020204" pitchFamily="34" charset="0"/>
              </a:rPr>
              <a:t>Анализ частотных распределений позволяет получить общее представление об изучаемой выборке. Чаще применяется при анализе значений категориальных переменных.</a:t>
            </a:r>
          </a:p>
          <a:p>
            <a:pPr marL="342900" indent="-342900"/>
            <a:endParaRPr lang="ru-RU" sz="24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CF8CCF41-4993-233F-EB59-A79D080A9D0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 name="Picture 1">
            <a:extLst>
              <a:ext uri="{FF2B5EF4-FFF2-40B4-BE49-F238E27FC236}">
                <a16:creationId xmlns:a16="http://schemas.microsoft.com/office/drawing/2014/main" id="{414C95DC-E28D-0487-34FF-C3135B8D5E76}"/>
              </a:ext>
            </a:extLst>
          </p:cNvPr>
          <p:cNvPicPr>
            <a:picLocks noChangeAspect="1" noChangeArrowheads="1"/>
          </p:cNvPicPr>
          <p:nvPr/>
        </p:nvPicPr>
        <p:blipFill>
          <a:blip r:embed="rId2"/>
          <a:srcRect/>
          <a:stretch>
            <a:fillRect/>
          </a:stretch>
        </p:blipFill>
        <p:spPr bwMode="auto">
          <a:xfrm>
            <a:off x="2006240" y="3687469"/>
            <a:ext cx="3698480" cy="2520000"/>
          </a:xfrm>
          <a:prstGeom prst="rect">
            <a:avLst/>
          </a:prstGeom>
          <a:noFill/>
          <a:ln w="9525">
            <a:noFill/>
            <a:miter lim="800000"/>
            <a:headEnd/>
            <a:tailEnd/>
          </a:ln>
        </p:spPr>
      </p:pic>
      <p:sp>
        <p:nvSpPr>
          <p:cNvPr id="6" name="TextBox 1">
            <a:extLst>
              <a:ext uri="{FF2B5EF4-FFF2-40B4-BE49-F238E27FC236}">
                <a16:creationId xmlns:a16="http://schemas.microsoft.com/office/drawing/2014/main" id="{E8E1BC85-614D-3276-A8C2-5DCFC61F3722}"/>
              </a:ext>
            </a:extLst>
          </p:cNvPr>
          <p:cNvSpPr txBox="1">
            <a:spLocks noChangeArrowheads="1"/>
          </p:cNvSpPr>
          <p:nvPr/>
        </p:nvSpPr>
        <p:spPr bwMode="auto">
          <a:xfrm>
            <a:off x="1971409" y="6207469"/>
            <a:ext cx="3455988" cy="461665"/>
          </a:xfrm>
          <a:prstGeom prst="rect">
            <a:avLst/>
          </a:prstGeom>
          <a:noFill/>
          <a:ln w="9525">
            <a:noFill/>
            <a:miter lim="800000"/>
            <a:headEnd/>
            <a:tailEnd/>
          </a:ln>
        </p:spPr>
        <p:txBody>
          <a:bodyPr>
            <a:spAutoFit/>
          </a:bodyPr>
          <a:lstStyle/>
          <a:p>
            <a:pPr algn="ctr"/>
            <a:r>
              <a:rPr lang="ru-RU" sz="2400" dirty="0">
                <a:latin typeface="Arial" panose="020B0604020202020204" pitchFamily="34" charset="0"/>
                <a:cs typeface="Arial" panose="020B0604020202020204" pitchFamily="34" charset="0"/>
              </a:rPr>
              <a:t>Частотная таблица</a:t>
            </a:r>
          </a:p>
        </p:txBody>
      </p:sp>
      <p:pic>
        <p:nvPicPr>
          <p:cNvPr id="8" name="Picture 2">
            <a:extLst>
              <a:ext uri="{FF2B5EF4-FFF2-40B4-BE49-F238E27FC236}">
                <a16:creationId xmlns:a16="http://schemas.microsoft.com/office/drawing/2014/main" id="{F678C30C-042A-D878-9153-9A9D061D71E8}"/>
              </a:ext>
            </a:extLst>
          </p:cNvPr>
          <p:cNvPicPr>
            <a:picLocks noChangeAspect="1" noChangeArrowheads="1"/>
          </p:cNvPicPr>
          <p:nvPr/>
        </p:nvPicPr>
        <p:blipFill>
          <a:blip r:embed="rId3"/>
          <a:srcRect/>
          <a:stretch>
            <a:fillRect/>
          </a:stretch>
        </p:blipFill>
        <p:spPr bwMode="auto">
          <a:xfrm>
            <a:off x="6938040" y="3690509"/>
            <a:ext cx="3472508" cy="2520000"/>
          </a:xfrm>
          <a:prstGeom prst="rect">
            <a:avLst/>
          </a:prstGeom>
          <a:noFill/>
          <a:ln w="9525">
            <a:noFill/>
            <a:miter lim="800000"/>
            <a:headEnd/>
            <a:tailEnd/>
          </a:ln>
        </p:spPr>
      </p:pic>
      <p:sp>
        <p:nvSpPr>
          <p:cNvPr id="9" name="TextBox 8">
            <a:extLst>
              <a:ext uri="{FF2B5EF4-FFF2-40B4-BE49-F238E27FC236}">
                <a16:creationId xmlns:a16="http://schemas.microsoft.com/office/drawing/2014/main" id="{ADFFB282-FBD9-0E07-7FC6-9C84B2612DDA}"/>
              </a:ext>
            </a:extLst>
          </p:cNvPr>
          <p:cNvSpPr txBox="1">
            <a:spLocks noChangeArrowheads="1"/>
          </p:cNvSpPr>
          <p:nvPr/>
        </p:nvSpPr>
        <p:spPr bwMode="auto">
          <a:xfrm>
            <a:off x="6938040" y="6228451"/>
            <a:ext cx="3673326" cy="461665"/>
          </a:xfrm>
          <a:prstGeom prst="rect">
            <a:avLst/>
          </a:prstGeom>
          <a:noFill/>
          <a:ln w="9525">
            <a:noFill/>
            <a:miter lim="800000"/>
            <a:headEnd/>
            <a:tailEnd/>
          </a:ln>
        </p:spPr>
        <p:txBody>
          <a:bodyPr wrap="square">
            <a:spAutoFit/>
          </a:bodyPr>
          <a:lstStyle/>
          <a:p>
            <a:pPr algn="ctr"/>
            <a:r>
              <a:rPr lang="ru-RU" sz="2400" dirty="0">
                <a:latin typeface="Arial" panose="020B0604020202020204" pitchFamily="34" charset="0"/>
                <a:cs typeface="Arial" panose="020B0604020202020204" pitchFamily="34" charset="0"/>
              </a:rPr>
              <a:t>Столбиковая диаграмма</a:t>
            </a:r>
          </a:p>
        </p:txBody>
      </p:sp>
    </p:spTree>
    <p:extLst>
      <p:ext uri="{BB962C8B-B14F-4D97-AF65-F5344CB8AC3E}">
        <p14:creationId xmlns:p14="http://schemas.microsoft.com/office/powerpoint/2010/main" val="4141082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97DDE-FA0B-51FF-B59F-AF93DE430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F5AD3-1A70-B3DD-F10C-F7D6A1118E9A}"/>
              </a:ext>
            </a:extLst>
          </p:cNvPr>
          <p:cNvSpPr>
            <a:spLocks noGrp="1"/>
          </p:cNvSpPr>
          <p:nvPr>
            <p:ph type="title"/>
          </p:nvPr>
        </p:nvSpPr>
        <p:spPr/>
        <p:txBody>
          <a:bodyPr/>
          <a:lstStyle/>
          <a:p>
            <a:r>
              <a:rPr lang="ru-RU" dirty="0"/>
              <a:t>Меры центральной тенденции</a:t>
            </a:r>
            <a:endParaRPr dirty="0"/>
          </a:p>
        </p:txBody>
      </p:sp>
      <p:sp>
        <p:nvSpPr>
          <p:cNvPr id="3" name="Content Placeholder 2">
            <a:extLst>
              <a:ext uri="{FF2B5EF4-FFF2-40B4-BE49-F238E27FC236}">
                <a16:creationId xmlns:a16="http://schemas.microsoft.com/office/drawing/2014/main" id="{4B4E75DB-90A9-C0E4-FC34-FA4F47A487C5}"/>
              </a:ext>
            </a:extLst>
          </p:cNvPr>
          <p:cNvSpPr>
            <a:spLocks noGrp="1"/>
          </p:cNvSpPr>
          <p:nvPr>
            <p:ph idx="1"/>
          </p:nvPr>
        </p:nvSpPr>
        <p:spPr>
          <a:xfrm>
            <a:off x="515937" y="2504989"/>
            <a:ext cx="10841175" cy="4185127"/>
          </a:xfrm>
        </p:spPr>
        <p:txBody>
          <a:bodyPr>
            <a:normAutofit/>
          </a:bodyPr>
          <a:lstStyle/>
          <a:p>
            <a:pPr marL="0" indent="0" algn="just">
              <a:spcBef>
                <a:spcPct val="20000"/>
              </a:spcBef>
              <a:buNone/>
            </a:pPr>
            <a:r>
              <a:rPr lang="ru-RU" sz="2400" dirty="0">
                <a:solidFill>
                  <a:srgbClr val="102D69"/>
                </a:solidFill>
                <a:cs typeface="Arial" panose="020B0604020202020204" pitchFamily="34" charset="0"/>
              </a:rPr>
              <a:t>Позволяют охарактеризовать множество значений признака, измеренного на выборке, одним числом. Показывают концентрацию группы значений на числовой шкале.</a:t>
            </a:r>
          </a:p>
          <a:p>
            <a:pPr marL="342900" indent="-342900"/>
            <a:endParaRPr lang="ru-RU" sz="24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5953F06C-FB75-1D86-2070-A69871FD47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aphicFrame>
        <p:nvGraphicFramePr>
          <p:cNvPr id="4" name="Group 87">
            <a:extLst>
              <a:ext uri="{FF2B5EF4-FFF2-40B4-BE49-F238E27FC236}">
                <a16:creationId xmlns:a16="http://schemas.microsoft.com/office/drawing/2014/main" id="{B0F0D580-65C3-FB6B-8527-77DC44D35378}"/>
              </a:ext>
            </a:extLst>
          </p:cNvPr>
          <p:cNvGraphicFramePr>
            <a:graphicFrameLocks/>
          </p:cNvGraphicFramePr>
          <p:nvPr>
            <p:extLst>
              <p:ext uri="{D42A27DB-BD31-4B8C-83A1-F6EECF244321}">
                <p14:modId xmlns:p14="http://schemas.microsoft.com/office/powerpoint/2010/main" val="3763151920"/>
              </p:ext>
            </p:extLst>
          </p:nvPr>
        </p:nvGraphicFramePr>
        <p:xfrm>
          <a:off x="1358145" y="4000503"/>
          <a:ext cx="9843255" cy="2270760"/>
        </p:xfrm>
        <a:graphic>
          <a:graphicData uri="http://schemas.openxmlformats.org/drawingml/2006/table">
            <a:tbl>
              <a:tblPr/>
              <a:tblGrid>
                <a:gridCol w="3276074">
                  <a:extLst>
                    <a:ext uri="{9D8B030D-6E8A-4147-A177-3AD203B41FA5}">
                      <a16:colId xmlns:a16="http://schemas.microsoft.com/office/drawing/2014/main" val="20000"/>
                    </a:ext>
                  </a:extLst>
                </a:gridCol>
                <a:gridCol w="6567181">
                  <a:extLst>
                    <a:ext uri="{9D8B030D-6E8A-4147-A177-3AD203B41FA5}">
                      <a16:colId xmlns:a16="http://schemas.microsoft.com/office/drawing/2014/main" val="20001"/>
                    </a:ext>
                  </a:extLst>
                </a:gridCol>
              </a:tblGrid>
              <a:tr h="522514">
                <a:tc>
                  <a:txBody>
                    <a:bodyPr/>
                    <a:lstStyle/>
                    <a:p>
                      <a:pPr marL="0" marR="0" lvl="0" indent="12700" algn="ctr" defTabSz="914400" rtl="0" eaLnBrk="0" fontAlgn="base" latinLnBrk="0" hangingPunct="0">
                        <a:lnSpc>
                          <a:spcPct val="100000"/>
                        </a:lnSpc>
                        <a:spcBef>
                          <a:spcPct val="0"/>
                        </a:spcBef>
                        <a:spcAft>
                          <a:spcPct val="0"/>
                        </a:spcAft>
                        <a:buClrTx/>
                        <a:buSzTx/>
                        <a:buFontTx/>
                        <a:buNone/>
                        <a:tabLst/>
                      </a:pPr>
                      <a:r>
                        <a:rPr kumimoji="0" lang="ru-RU" sz="2500" b="1" i="0" u="none" strike="noStrike" cap="none" normalizeH="0" baseline="0" dirty="0">
                          <a:ln>
                            <a:noFill/>
                          </a:ln>
                          <a:solidFill>
                            <a:schemeClr val="tx1"/>
                          </a:solidFill>
                          <a:effectLst/>
                          <a:latin typeface="+mn-lt"/>
                          <a:cs typeface="Times New Roman" pitchFamily="18" charset="0"/>
                        </a:rPr>
                        <a:t>Шкала измерения переменной</a:t>
                      </a:r>
                      <a:endParaRPr kumimoji="0" lang="ru-RU" sz="2500" b="1"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tc>
                  <a:txBody>
                    <a:bodyPr/>
                    <a:lstStyle/>
                    <a:p>
                      <a:pPr marL="0" marR="0" lvl="0" indent="12700" algn="ctr" defTabSz="914400" rtl="0" eaLnBrk="0" fontAlgn="base" latinLnBrk="0" hangingPunct="0">
                        <a:lnSpc>
                          <a:spcPct val="100000"/>
                        </a:lnSpc>
                        <a:spcBef>
                          <a:spcPct val="0"/>
                        </a:spcBef>
                        <a:spcAft>
                          <a:spcPct val="0"/>
                        </a:spcAft>
                        <a:buClrTx/>
                        <a:buSzTx/>
                        <a:buFontTx/>
                        <a:buNone/>
                        <a:tabLst/>
                      </a:pPr>
                      <a:r>
                        <a:rPr kumimoji="0" lang="ru-RU" sz="2500" b="1" i="0" u="none" strike="noStrike" cap="none" normalizeH="0" baseline="0" dirty="0">
                          <a:ln>
                            <a:noFill/>
                          </a:ln>
                          <a:solidFill>
                            <a:schemeClr val="tx1"/>
                          </a:solidFill>
                          <a:effectLst/>
                          <a:latin typeface="+mn-lt"/>
                          <a:cs typeface="Times New Roman" pitchFamily="18" charset="0"/>
                        </a:rPr>
                        <a:t>Допустимые меры центральной тенденции</a:t>
                      </a:r>
                      <a:endParaRPr kumimoji="0" lang="ru-RU" sz="2500" b="1"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4"/>
                    </a:solidFill>
                  </a:tcPr>
                </a:tc>
                <a:extLst>
                  <a:ext uri="{0D108BD9-81ED-4DB2-BD59-A6C34878D82A}">
                    <a16:rowId xmlns:a16="http://schemas.microsoft.com/office/drawing/2014/main" val="10000"/>
                  </a:ext>
                </a:extLst>
              </a:tr>
              <a:tr h="175257">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500" b="0" i="0" u="none" strike="noStrike" cap="none" normalizeH="0" baseline="0" dirty="0">
                          <a:ln>
                            <a:noFill/>
                          </a:ln>
                          <a:solidFill>
                            <a:schemeClr val="tx1"/>
                          </a:solidFill>
                          <a:effectLst/>
                          <a:latin typeface="+mn-lt"/>
                          <a:cs typeface="Times New Roman" pitchFamily="18" charset="0"/>
                        </a:rPr>
                        <a:t>номинальная</a:t>
                      </a:r>
                      <a:endParaRPr kumimoji="0" lang="ru-RU" sz="25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500" b="0" i="0" u="none" strike="noStrike" cap="none" normalizeH="0" baseline="0" dirty="0">
                          <a:ln>
                            <a:noFill/>
                          </a:ln>
                          <a:solidFill>
                            <a:schemeClr val="tx1"/>
                          </a:solidFill>
                          <a:effectLst/>
                          <a:latin typeface="+mn-lt"/>
                          <a:cs typeface="Times New Roman" pitchFamily="18" charset="0"/>
                        </a:rPr>
                        <a:t>мода</a:t>
                      </a:r>
                      <a:endParaRPr kumimoji="0" lang="ru-RU" sz="25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8826">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500" b="0" i="0" u="none" strike="noStrike" cap="none" normalizeH="0" baseline="0">
                          <a:ln>
                            <a:noFill/>
                          </a:ln>
                          <a:solidFill>
                            <a:schemeClr val="tx1"/>
                          </a:solidFill>
                          <a:effectLst/>
                          <a:latin typeface="+mn-lt"/>
                          <a:cs typeface="Times New Roman" pitchFamily="18" charset="0"/>
                        </a:rPr>
                        <a:t>порядковая</a:t>
                      </a:r>
                      <a:endParaRPr kumimoji="0" lang="ru-RU" sz="25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ru-RU" sz="2500" b="0" i="0" u="none" strike="noStrike" cap="none" normalizeH="0" baseline="0" dirty="0">
                          <a:ln>
                            <a:noFill/>
                          </a:ln>
                          <a:solidFill>
                            <a:schemeClr val="tx1"/>
                          </a:solidFill>
                          <a:effectLst/>
                          <a:latin typeface="+mn-lt"/>
                          <a:cs typeface="Times New Roman" pitchFamily="18" charset="0"/>
                        </a:rPr>
                        <a:t>мода, медиана</a:t>
                      </a:r>
                      <a:endParaRPr kumimoji="0" lang="ru-RU" sz="25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89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sz="2500" b="0" i="0" u="none" strike="noStrike" cap="none" normalizeH="0" baseline="0" dirty="0">
                          <a:ln>
                            <a:noFill/>
                          </a:ln>
                          <a:solidFill>
                            <a:schemeClr val="tx1"/>
                          </a:solidFill>
                          <a:effectLst/>
                          <a:latin typeface="+mn-lt"/>
                          <a:cs typeface="Times New Roman" pitchFamily="18" charset="0"/>
                        </a:rPr>
                        <a:t>метрическая</a:t>
                      </a:r>
                      <a:endParaRPr kumimoji="0" lang="ru-RU" sz="25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12700" algn="l" defTabSz="914400" rtl="0" eaLnBrk="0" fontAlgn="base" latinLnBrk="0" hangingPunct="0">
                        <a:lnSpc>
                          <a:spcPct val="100000"/>
                        </a:lnSpc>
                        <a:spcBef>
                          <a:spcPct val="0"/>
                        </a:spcBef>
                        <a:spcAft>
                          <a:spcPct val="0"/>
                        </a:spcAft>
                        <a:buClrTx/>
                        <a:buSzTx/>
                        <a:buFontTx/>
                        <a:buNone/>
                        <a:tabLst/>
                      </a:pPr>
                      <a:r>
                        <a:rPr kumimoji="0" lang="ru-RU" sz="2500" b="0" i="0" u="none" strike="noStrike" cap="none" normalizeH="0" baseline="0" dirty="0">
                          <a:ln>
                            <a:noFill/>
                          </a:ln>
                          <a:solidFill>
                            <a:schemeClr val="tx1"/>
                          </a:solidFill>
                          <a:effectLst/>
                          <a:latin typeface="+mn-lt"/>
                          <a:cs typeface="Times New Roman" pitchFamily="18" charset="0"/>
                        </a:rPr>
                        <a:t>мода, медиана, среднее арифметическое</a:t>
                      </a:r>
                      <a:endParaRPr kumimoji="0" lang="ru-RU" sz="25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87276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38D0B-7FC6-84A2-F3AB-C064C3B5AC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DEA2C-AF4E-EFDB-0C78-B0562AEE8F18}"/>
              </a:ext>
            </a:extLst>
          </p:cNvPr>
          <p:cNvSpPr>
            <a:spLocks noGrp="1"/>
          </p:cNvSpPr>
          <p:nvPr>
            <p:ph type="title"/>
          </p:nvPr>
        </p:nvSpPr>
        <p:spPr/>
        <p:txBody>
          <a:bodyPr/>
          <a:lstStyle/>
          <a:p>
            <a:r>
              <a:rPr lang="ru-RU" dirty="0"/>
              <a:t>Мода</a:t>
            </a:r>
            <a:endParaRPr dirty="0"/>
          </a:p>
        </p:txBody>
      </p:sp>
      <p:sp>
        <p:nvSpPr>
          <p:cNvPr id="3" name="Content Placeholder 2">
            <a:extLst>
              <a:ext uri="{FF2B5EF4-FFF2-40B4-BE49-F238E27FC236}">
                <a16:creationId xmlns:a16="http://schemas.microsoft.com/office/drawing/2014/main" id="{FD4C59DB-2FA0-C634-2AEE-4A4822D635AB}"/>
              </a:ext>
            </a:extLst>
          </p:cNvPr>
          <p:cNvSpPr>
            <a:spLocks noGrp="1"/>
          </p:cNvSpPr>
          <p:nvPr>
            <p:ph idx="1"/>
          </p:nvPr>
        </p:nvSpPr>
        <p:spPr>
          <a:xfrm>
            <a:off x="515937" y="2504989"/>
            <a:ext cx="10841175" cy="4185127"/>
          </a:xfrm>
        </p:spPr>
        <p:txBody>
          <a:bodyPr>
            <a:normAutofit/>
          </a:bodyPr>
          <a:lstStyle/>
          <a:p>
            <a:pPr marL="0" indent="0" algn="just">
              <a:spcBef>
                <a:spcPct val="20000"/>
              </a:spcBef>
              <a:buNone/>
            </a:pPr>
            <a:r>
              <a:rPr lang="ru-RU" sz="2400" dirty="0">
                <a:solidFill>
                  <a:srgbClr val="102D69"/>
                </a:solidFill>
                <a:cs typeface="Arial" panose="020B0604020202020204" pitchFamily="34" charset="0"/>
              </a:rPr>
              <a:t>Мода — это значение, которое наиболее часто встречается в выборке. Если одна и та же наибольшая частота встречается у нескольких значений, то выбирается наименьшее из них.</a:t>
            </a:r>
          </a:p>
        </p:txBody>
      </p:sp>
      <p:sp>
        <p:nvSpPr>
          <p:cNvPr id="7" name="AutoShape 2" descr="Harvard Dataverse homepage">
            <a:extLst>
              <a:ext uri="{FF2B5EF4-FFF2-40B4-BE49-F238E27FC236}">
                <a16:creationId xmlns:a16="http://schemas.microsoft.com/office/drawing/2014/main" id="{95416B4C-77C9-F0CD-A970-5F0FE3A250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 name="Рисунок 5" descr="Изображение выглядит как текст, линия, диаграмма, График&#10;&#10;Содержимое, созданное искусственным интеллектом, может быть неверным.">
            <a:extLst>
              <a:ext uri="{FF2B5EF4-FFF2-40B4-BE49-F238E27FC236}">
                <a16:creationId xmlns:a16="http://schemas.microsoft.com/office/drawing/2014/main" id="{31EBCDEE-D4BC-B906-BA3D-64DE8D2BAB80}"/>
              </a:ext>
            </a:extLst>
          </p:cNvPr>
          <p:cNvPicPr>
            <a:picLocks noChangeAspect="1"/>
          </p:cNvPicPr>
          <p:nvPr/>
        </p:nvPicPr>
        <p:blipFill>
          <a:blip r:embed="rId2">
            <a:extLst>
              <a:ext uri="{28A0092B-C50C-407E-A947-70E740481C1C}">
                <a14:useLocalDpi xmlns:a14="http://schemas.microsoft.com/office/drawing/2010/main" val="0"/>
              </a:ext>
            </a:extLst>
          </a:blip>
          <a:srcRect t="4901"/>
          <a:stretch>
            <a:fillRect/>
          </a:stretch>
        </p:blipFill>
        <p:spPr>
          <a:xfrm>
            <a:off x="3012126" y="3899446"/>
            <a:ext cx="6167747" cy="2456345"/>
          </a:xfrm>
          <a:prstGeom prst="rect">
            <a:avLst/>
          </a:prstGeom>
        </p:spPr>
      </p:pic>
    </p:spTree>
    <p:extLst>
      <p:ext uri="{BB962C8B-B14F-4D97-AF65-F5344CB8AC3E}">
        <p14:creationId xmlns:p14="http://schemas.microsoft.com/office/powerpoint/2010/main" val="1316342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24F57-BEAB-9832-0E9A-BD110346BF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F76C01-A50B-59B0-AF1E-A26F145FF7AD}"/>
              </a:ext>
            </a:extLst>
          </p:cNvPr>
          <p:cNvSpPr>
            <a:spLocks noGrp="1"/>
          </p:cNvSpPr>
          <p:nvPr>
            <p:ph type="title"/>
          </p:nvPr>
        </p:nvSpPr>
        <p:spPr/>
        <p:txBody>
          <a:bodyPr/>
          <a:lstStyle/>
          <a:p>
            <a:r>
              <a:rPr lang="ru-RU" dirty="0"/>
              <a:t>Среднее арифметическое</a:t>
            </a:r>
            <a:endParaRP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B114FC-4A5D-5ECD-A7BD-F814B9CF268F}"/>
                  </a:ext>
                </a:extLst>
              </p:cNvPr>
              <p:cNvSpPr>
                <a:spLocks noGrp="1"/>
              </p:cNvSpPr>
              <p:nvPr>
                <p:ph idx="1"/>
              </p:nvPr>
            </p:nvSpPr>
            <p:spPr>
              <a:xfrm>
                <a:off x="515937" y="2504989"/>
                <a:ext cx="10841175" cy="4185127"/>
              </a:xfrm>
            </p:spPr>
            <p:txBody>
              <a:bodyPr>
                <a:normAutofit/>
              </a:bodyPr>
              <a:lstStyle/>
              <a:p>
                <a:pPr marL="0" indent="0" algn="just">
                  <a:spcBef>
                    <a:spcPct val="20000"/>
                  </a:spcBef>
                  <a:buNone/>
                </a:pPr>
                <a:r>
                  <a:rPr lang="ru-RU" sz="2400" dirty="0">
                    <a:solidFill>
                      <a:srgbClr val="102D69"/>
                    </a:solidFill>
                    <a:cs typeface="Arial" panose="020B0604020202020204" pitchFamily="34" charset="0"/>
                  </a:rPr>
                  <a:t>Рассчитывается как сумма элементов ряда делённая на их количество. Информация о том, что среднее арифметическое оценок студентов 2-го курса по результатам сдачи дисциплины «Анализ данных» составляет 4,2 с учетом того, что оценки варьируются от 2 до 5, позволяет сделать вывод о том, что в среднем студенты 3-го курса сдали этот экзамен хорошо. </a:t>
                </a:r>
              </a:p>
              <a:p>
                <a:pPr marL="0" indent="0" algn="just">
                  <a:spcBef>
                    <a:spcPct val="20000"/>
                  </a:spcBef>
                  <a:buNone/>
                </a:pPr>
                <a:endParaRPr lang="ru-RU" sz="2400" dirty="0">
                  <a:solidFill>
                    <a:schemeClr val="bg2">
                      <a:lumMod val="10000"/>
                    </a:schemeClr>
                  </a:solidFill>
                  <a:cs typeface="Arial" panose="020B0604020202020204" pitchFamily="34" charset="0"/>
                </a:endParaRPr>
              </a:p>
              <a:p>
                <a:pPr marL="0" indent="0" algn="just">
                  <a:spcBef>
                    <a:spcPct val="20000"/>
                  </a:spcBef>
                  <a:buNone/>
                </a:pPr>
                <a14:m>
                  <m:oMathPara xmlns:m="http://schemas.openxmlformats.org/officeDocument/2006/math">
                    <m:oMathParaPr>
                      <m:jc m:val="centerGroup"/>
                    </m:oMathParaPr>
                    <m:oMath xmlns:m="http://schemas.openxmlformats.org/officeDocument/2006/math">
                      <m:acc>
                        <m:accPr>
                          <m:chr m:val="̅"/>
                          <m:ctrlPr>
                            <a:rPr lang="en-US" sz="4500" i="1">
                              <a:solidFill>
                                <a:schemeClr val="bg2">
                                  <a:lumMod val="10000"/>
                                </a:schemeClr>
                              </a:solidFill>
                              <a:latin typeface="Cambria Math" panose="02040503050406030204" pitchFamily="18" charset="0"/>
                            </a:rPr>
                          </m:ctrlPr>
                        </m:accPr>
                        <m:e>
                          <m:r>
                            <a:rPr lang="en-US" sz="4500" i="1">
                              <a:solidFill>
                                <a:schemeClr val="bg2">
                                  <a:lumMod val="10000"/>
                                </a:schemeClr>
                              </a:solidFill>
                              <a:latin typeface="Cambria Math" panose="02040503050406030204" pitchFamily="18" charset="0"/>
                            </a:rPr>
                            <m:t>𝑋</m:t>
                          </m:r>
                        </m:e>
                      </m:acc>
                      <m:r>
                        <a:rPr lang="en-US" sz="4500" i="1">
                          <a:solidFill>
                            <a:schemeClr val="bg2">
                              <a:lumMod val="10000"/>
                            </a:schemeClr>
                          </a:solidFill>
                          <a:latin typeface="Cambria Math" panose="02040503050406030204" pitchFamily="18" charset="0"/>
                        </a:rPr>
                        <m:t>= </m:t>
                      </m:r>
                      <m:f>
                        <m:fPr>
                          <m:ctrlPr>
                            <a:rPr lang="en-US" sz="4500" i="1">
                              <a:solidFill>
                                <a:schemeClr val="bg2">
                                  <a:lumMod val="10000"/>
                                </a:schemeClr>
                              </a:solidFill>
                              <a:latin typeface="Cambria Math" panose="02040503050406030204" pitchFamily="18" charset="0"/>
                            </a:rPr>
                          </m:ctrlPr>
                        </m:fPr>
                        <m:num>
                          <m:nary>
                            <m:naryPr>
                              <m:chr m:val="∑"/>
                              <m:subHide m:val="on"/>
                              <m:supHide m:val="on"/>
                              <m:ctrlPr>
                                <a:rPr lang="en-US" sz="4500" i="1">
                                  <a:solidFill>
                                    <a:schemeClr val="bg2">
                                      <a:lumMod val="10000"/>
                                    </a:schemeClr>
                                  </a:solidFill>
                                  <a:latin typeface="Cambria Math" panose="02040503050406030204" pitchFamily="18" charset="0"/>
                                </a:rPr>
                              </m:ctrlPr>
                            </m:naryPr>
                            <m:sub/>
                            <m:sup/>
                            <m:e>
                              <m:sSub>
                                <m:sSubPr>
                                  <m:ctrlPr>
                                    <a:rPr lang="en-US" sz="4500" i="1">
                                      <a:solidFill>
                                        <a:schemeClr val="bg2">
                                          <a:lumMod val="10000"/>
                                        </a:schemeClr>
                                      </a:solidFill>
                                      <a:latin typeface="Cambria Math" panose="02040503050406030204" pitchFamily="18" charset="0"/>
                                    </a:rPr>
                                  </m:ctrlPr>
                                </m:sSubPr>
                                <m:e>
                                  <m:r>
                                    <a:rPr lang="en-US" sz="4500" i="1">
                                      <a:solidFill>
                                        <a:schemeClr val="bg2">
                                          <a:lumMod val="10000"/>
                                        </a:schemeClr>
                                      </a:solidFill>
                                      <a:latin typeface="Cambria Math" panose="02040503050406030204" pitchFamily="18" charset="0"/>
                                    </a:rPr>
                                    <m:t>𝑥</m:t>
                                  </m:r>
                                </m:e>
                                <m:sub>
                                  <m:r>
                                    <a:rPr lang="en-US" sz="4500" i="1">
                                      <a:solidFill>
                                        <a:schemeClr val="bg2">
                                          <a:lumMod val="10000"/>
                                        </a:schemeClr>
                                      </a:solidFill>
                                      <a:latin typeface="Cambria Math" panose="02040503050406030204" pitchFamily="18" charset="0"/>
                                    </a:rPr>
                                    <m:t>𝑖</m:t>
                                  </m:r>
                                </m:sub>
                              </m:sSub>
                            </m:e>
                          </m:nary>
                        </m:num>
                        <m:den>
                          <m:r>
                            <a:rPr lang="en-US" sz="4500" i="1">
                              <a:solidFill>
                                <a:schemeClr val="bg2">
                                  <a:lumMod val="10000"/>
                                </a:schemeClr>
                              </a:solidFill>
                              <a:latin typeface="Cambria Math" panose="02040503050406030204" pitchFamily="18" charset="0"/>
                            </a:rPr>
                            <m:t>𝑛</m:t>
                          </m:r>
                        </m:den>
                      </m:f>
                    </m:oMath>
                  </m:oMathPara>
                </a14:m>
                <a:endParaRPr lang="ru-RU" sz="4500" dirty="0">
                  <a:solidFill>
                    <a:schemeClr val="bg2">
                      <a:lumMod val="10000"/>
                    </a:schemeClr>
                  </a:solidFill>
                  <a:cs typeface="Arial" panose="020B0604020202020204" pitchFamily="34" charset="0"/>
                </a:endParaRPr>
              </a:p>
              <a:p>
                <a:pPr marL="0" indent="0" algn="just">
                  <a:spcBef>
                    <a:spcPct val="20000"/>
                  </a:spcBef>
                  <a:buNone/>
                </a:pPr>
                <a:endParaRPr lang="ru-RU" sz="2400" dirty="0">
                  <a:solidFill>
                    <a:srgbClr val="102D69"/>
                  </a:solidFill>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2B114FC-4A5D-5ECD-A7BD-F814B9CF268F}"/>
                  </a:ext>
                </a:extLst>
              </p:cNvPr>
              <p:cNvSpPr>
                <a:spLocks noGrp="1" noRot="1" noChangeAspect="1" noMove="1" noResize="1" noEditPoints="1" noAdjustHandles="1" noChangeArrowheads="1" noChangeShapeType="1" noTextEdit="1"/>
              </p:cNvSpPr>
              <p:nvPr>
                <p:ph idx="1"/>
              </p:nvPr>
            </p:nvSpPr>
            <p:spPr>
              <a:xfrm>
                <a:off x="515937" y="2504989"/>
                <a:ext cx="10841175" cy="4185127"/>
              </a:xfrm>
              <a:blipFill>
                <a:blip r:embed="rId2"/>
                <a:stretch>
                  <a:fillRect l="-819" t="-1818" r="-819" b="-6061"/>
                </a:stretch>
              </a:blipFill>
            </p:spPr>
            <p:txBody>
              <a:bodyPr/>
              <a:lstStyle/>
              <a:p>
                <a:r>
                  <a:rPr lang="ru-RU">
                    <a:noFill/>
                  </a:rPr>
                  <a:t> </a:t>
                </a:r>
              </a:p>
            </p:txBody>
          </p:sp>
        </mc:Fallback>
      </mc:AlternateContent>
      <p:sp>
        <p:nvSpPr>
          <p:cNvPr id="7" name="AutoShape 2" descr="Harvard Dataverse homepage">
            <a:extLst>
              <a:ext uri="{FF2B5EF4-FFF2-40B4-BE49-F238E27FC236}">
                <a16:creationId xmlns:a16="http://schemas.microsoft.com/office/drawing/2014/main" id="{4F72129B-AF1B-4C73-E6AD-CC8D7261D6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3456334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6091E-8404-BED1-9A79-431359108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06B35A-8876-1604-9DDB-AD325B1209AA}"/>
              </a:ext>
            </a:extLst>
          </p:cNvPr>
          <p:cNvSpPr>
            <a:spLocks noGrp="1"/>
          </p:cNvSpPr>
          <p:nvPr>
            <p:ph type="title"/>
          </p:nvPr>
        </p:nvSpPr>
        <p:spPr/>
        <p:txBody>
          <a:bodyPr/>
          <a:lstStyle/>
          <a:p>
            <a:r>
              <a:rPr lang="ru-RU" dirty="0"/>
              <a:t>Медиана (2-ой квартиль/50-й перцентиль)</a:t>
            </a:r>
            <a:endParaRPr dirty="0"/>
          </a:p>
        </p:txBody>
      </p:sp>
      <p:sp>
        <p:nvSpPr>
          <p:cNvPr id="3" name="Content Placeholder 2">
            <a:extLst>
              <a:ext uri="{FF2B5EF4-FFF2-40B4-BE49-F238E27FC236}">
                <a16:creationId xmlns:a16="http://schemas.microsoft.com/office/drawing/2014/main" id="{8F3C1A70-873E-BF2F-8044-BAC801C0840D}"/>
              </a:ext>
            </a:extLst>
          </p:cNvPr>
          <p:cNvSpPr>
            <a:spLocks noGrp="1"/>
          </p:cNvSpPr>
          <p:nvPr>
            <p:ph idx="1"/>
          </p:nvPr>
        </p:nvSpPr>
        <p:spPr>
          <a:xfrm>
            <a:off x="515937" y="2504989"/>
            <a:ext cx="10841175" cy="4185127"/>
          </a:xfrm>
        </p:spPr>
        <p:txBody>
          <a:bodyPr>
            <a:normAutofit fontScale="92500" lnSpcReduction="10000"/>
          </a:bodyPr>
          <a:lstStyle/>
          <a:p>
            <a:pPr indent="0" algn="just">
              <a:spcBef>
                <a:spcPct val="20000"/>
              </a:spcBef>
              <a:buNone/>
            </a:pPr>
            <a:r>
              <a:rPr lang="ru-RU" sz="2400" dirty="0">
                <a:solidFill>
                  <a:srgbClr val="102D69"/>
                </a:solidFill>
                <a:cs typeface="Arial" panose="020B0604020202020204" pitchFamily="34" charset="0"/>
              </a:rPr>
              <a:t>Медиана — это точка на шкале измеренных значений, выше и ниже которой лежит по половине всех измеренных значений. Например, если измеренные значения таковы: </a:t>
            </a:r>
          </a:p>
          <a:p>
            <a:pPr indent="0" algn="ctr">
              <a:spcBef>
                <a:spcPct val="20000"/>
              </a:spcBef>
              <a:buNone/>
            </a:pPr>
            <a:r>
              <a:rPr lang="ru-RU" sz="2400" dirty="0">
                <a:solidFill>
                  <a:srgbClr val="102D69"/>
                </a:solidFill>
                <a:cs typeface="Arial" panose="020B0604020202020204" pitchFamily="34" charset="0"/>
              </a:rPr>
              <a:t>3 7 8 5 4 6 3 9 2 8 4</a:t>
            </a:r>
          </a:p>
          <a:p>
            <a:pPr indent="0" algn="just">
              <a:spcBef>
                <a:spcPct val="20000"/>
              </a:spcBef>
              <a:buNone/>
            </a:pPr>
            <a:r>
              <a:rPr lang="ru-RU" sz="2400" dirty="0">
                <a:solidFill>
                  <a:srgbClr val="102D69"/>
                </a:solidFill>
                <a:cs typeface="Arial" panose="020B0604020202020204" pitchFamily="34" charset="0"/>
              </a:rPr>
              <a:t>то сначала их нужно расположить в порядке возрастания: </a:t>
            </a:r>
            <a:endParaRPr lang="en-US" sz="2400" dirty="0">
              <a:solidFill>
                <a:srgbClr val="102D69"/>
              </a:solidFill>
              <a:cs typeface="Arial" panose="020B0604020202020204" pitchFamily="34" charset="0"/>
            </a:endParaRPr>
          </a:p>
          <a:p>
            <a:pPr indent="0" algn="ctr">
              <a:spcBef>
                <a:spcPct val="20000"/>
              </a:spcBef>
              <a:buNone/>
            </a:pPr>
            <a:r>
              <a:rPr lang="ru-RU" sz="2400" dirty="0">
                <a:solidFill>
                  <a:srgbClr val="102D69"/>
                </a:solidFill>
                <a:cs typeface="Arial" panose="020B0604020202020204" pitchFamily="34" charset="0"/>
              </a:rPr>
              <a:t>2 3 3 4 4 </a:t>
            </a:r>
            <a:r>
              <a:rPr lang="ru-RU" sz="2400" b="1" u="sng" dirty="0">
                <a:solidFill>
                  <a:srgbClr val="102D69"/>
                </a:solidFill>
                <a:cs typeface="Arial" panose="020B0604020202020204" pitchFamily="34" charset="0"/>
              </a:rPr>
              <a:t>5</a:t>
            </a:r>
            <a:r>
              <a:rPr lang="ru-RU" sz="2400" dirty="0">
                <a:solidFill>
                  <a:srgbClr val="102D69"/>
                </a:solidFill>
                <a:cs typeface="Arial" panose="020B0604020202020204" pitchFamily="34" charset="0"/>
              </a:rPr>
              <a:t> 6 7 8 8 9 </a:t>
            </a:r>
          </a:p>
          <a:p>
            <a:pPr indent="0" algn="just">
              <a:spcBef>
                <a:spcPct val="20000"/>
              </a:spcBef>
              <a:buNone/>
            </a:pPr>
            <a:r>
              <a:rPr lang="ru-RU" sz="2400" dirty="0">
                <a:solidFill>
                  <a:srgbClr val="102D69"/>
                </a:solidFill>
                <a:cs typeface="Arial" panose="020B0604020202020204" pitchFamily="34" charset="0"/>
              </a:rPr>
              <a:t>В данном случае медианой будет значение 5. Всего у нас 11 измеренных значений, следовательно, медианой является шестое значение. Выше него располагается 5 значений, и ниже — тоже 5. При нечетном количестве значений медиана всегда будет совпадать с одним из измеренных значений. При четном количестве медиана будет средним арифметическим двух соседних значений. Например, если имеются следующие измеренные значения: </a:t>
            </a:r>
          </a:p>
          <a:p>
            <a:pPr indent="0" algn="ctr">
              <a:spcBef>
                <a:spcPct val="20000"/>
              </a:spcBef>
              <a:buNone/>
            </a:pPr>
            <a:r>
              <a:rPr lang="ru-RU" sz="2400" dirty="0">
                <a:solidFill>
                  <a:srgbClr val="102D69"/>
                </a:solidFill>
                <a:cs typeface="Arial" panose="020B0604020202020204" pitchFamily="34" charset="0"/>
              </a:rPr>
              <a:t>3 4 4 5 </a:t>
            </a:r>
            <a:r>
              <a:rPr lang="ru-RU" sz="2400" b="1" u="sng" dirty="0">
                <a:solidFill>
                  <a:srgbClr val="102D69"/>
                </a:solidFill>
                <a:cs typeface="Arial" panose="020B0604020202020204" pitchFamily="34" charset="0"/>
              </a:rPr>
              <a:t>6 7</a:t>
            </a:r>
            <a:r>
              <a:rPr lang="ru-RU" sz="2400" dirty="0">
                <a:solidFill>
                  <a:srgbClr val="102D69"/>
                </a:solidFill>
                <a:cs typeface="Arial" panose="020B0604020202020204" pitchFamily="34" charset="0"/>
              </a:rPr>
              <a:t> 8 8 9 9 </a:t>
            </a:r>
          </a:p>
          <a:p>
            <a:pPr indent="0" algn="just">
              <a:spcBef>
                <a:spcPct val="20000"/>
              </a:spcBef>
              <a:buNone/>
            </a:pPr>
            <a:r>
              <a:rPr lang="ru-RU" sz="2400" dirty="0">
                <a:solidFill>
                  <a:srgbClr val="102D69"/>
                </a:solidFill>
                <a:cs typeface="Arial" panose="020B0604020202020204" pitchFamily="34" charset="0"/>
              </a:rPr>
              <a:t>то медиана будет равна: (6 + 7) </a:t>
            </a:r>
            <a:r>
              <a:rPr lang="en-US" sz="2400" dirty="0">
                <a:solidFill>
                  <a:srgbClr val="102D69"/>
                </a:solidFill>
                <a:cs typeface="Arial" panose="020B0604020202020204" pitchFamily="34" charset="0"/>
              </a:rPr>
              <a:t>/</a:t>
            </a:r>
            <a:r>
              <a:rPr lang="ru-RU" sz="2400" dirty="0">
                <a:solidFill>
                  <a:srgbClr val="102D69"/>
                </a:solidFill>
                <a:cs typeface="Arial" panose="020B0604020202020204" pitchFamily="34" charset="0"/>
              </a:rPr>
              <a:t> 2 = 6,5. </a:t>
            </a:r>
          </a:p>
          <a:p>
            <a:pPr marL="0" indent="0" algn="just">
              <a:spcBef>
                <a:spcPct val="20000"/>
              </a:spcBef>
              <a:buNone/>
            </a:pPr>
            <a:endParaRPr lang="ru-RU" sz="4500" dirty="0">
              <a:solidFill>
                <a:srgbClr val="102D69"/>
              </a:solidFill>
              <a:cs typeface="Arial" panose="020B0604020202020204" pitchFamily="34" charset="0"/>
            </a:endParaRPr>
          </a:p>
          <a:p>
            <a:pPr marL="0" indent="0" algn="just">
              <a:spcBef>
                <a:spcPct val="20000"/>
              </a:spcBef>
              <a:buNone/>
            </a:pPr>
            <a:endParaRPr lang="ru-RU" sz="24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57EDB95D-3771-F0B4-5363-BA1DC85124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110108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a:t>Содержание</a:t>
            </a:r>
            <a:r>
              <a:rPr dirty="0"/>
              <a:t> </a:t>
            </a:r>
            <a:r>
              <a:rPr lang="ru-RU" dirty="0"/>
              <a:t>дисциплины</a:t>
            </a:r>
            <a:endParaRPr dirty="0"/>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ru-RU" sz="2400" dirty="0"/>
              <a:t>Введение в Python</a:t>
            </a:r>
          </a:p>
          <a:p>
            <a:pPr marL="457200" indent="-457200">
              <a:buFont typeface="+mj-lt"/>
              <a:buAutoNum type="arabicPeriod"/>
            </a:pPr>
            <a:r>
              <a:rPr lang="ru-RU" sz="2400" dirty="0"/>
              <a:t>Работа с данными </a:t>
            </a:r>
            <a:endParaRPr lang="ru-RU" sz="1050" dirty="0"/>
          </a:p>
          <a:p>
            <a:pPr marL="457200" indent="-457200" algn="just">
              <a:buFont typeface="+mj-lt"/>
              <a:buAutoNum type="arabicPeriod"/>
            </a:pPr>
            <a:r>
              <a:rPr lang="ru-RU" sz="2400" dirty="0"/>
              <a:t>Описательный анализ данных </a:t>
            </a:r>
          </a:p>
          <a:p>
            <a:pPr marL="457200" indent="-457200">
              <a:buFont typeface="+mj-lt"/>
              <a:buAutoNum type="arabicPeriod"/>
            </a:pPr>
            <a:r>
              <a:rPr lang="ru-RU" sz="2400" dirty="0"/>
              <a:t>Графический анализ данных </a:t>
            </a:r>
            <a:endParaRPr lang="ru-RU" sz="1400" dirty="0"/>
          </a:p>
          <a:p>
            <a:pPr marL="457200" indent="-457200">
              <a:buFont typeface="+mj-lt"/>
              <a:buAutoNum type="arabicPeriod"/>
            </a:pPr>
            <a:r>
              <a:rPr lang="ru-RU" sz="2400" dirty="0"/>
              <a:t>Анализ взаимосвязей переменных</a:t>
            </a:r>
            <a:endParaRPr lang="ru-RU" sz="1400" dirty="0"/>
          </a:p>
          <a:p>
            <a:pPr marL="457200" indent="-457200">
              <a:buFont typeface="+mj-lt"/>
              <a:buAutoNum type="arabicPeriod"/>
            </a:pPr>
            <a:r>
              <a:rPr lang="ru-RU" sz="2400" dirty="0"/>
              <a:t>Регрессионный анализ данных</a:t>
            </a:r>
            <a:endParaRPr lang="ru-RU" sz="1050" dirty="0"/>
          </a:p>
          <a:p>
            <a:pPr marL="457200" indent="-457200">
              <a:buFont typeface="+mj-lt"/>
              <a:buAutoNum type="arabicPeriod"/>
            </a:pPr>
            <a:r>
              <a:rPr lang="ru-RU" sz="2400" dirty="0"/>
              <a:t>Кластерный анализ данных</a:t>
            </a:r>
          </a:p>
          <a:p>
            <a:pPr marL="457200" indent="-457200" algn="just">
              <a:buFont typeface="+mj-lt"/>
              <a:buAutoNum type="arabicPeriod"/>
            </a:pPr>
            <a:r>
              <a:rPr lang="ru-RU" sz="2400" dirty="0"/>
              <a:t>Анализ временных рядов</a:t>
            </a:r>
          </a:p>
          <a:p>
            <a:pPr marL="457200" indent="-457200" algn="just">
              <a:buFont typeface="+mj-lt"/>
              <a:buAutoNum type="arabicPeriod"/>
            </a:pPr>
            <a:r>
              <a:rPr lang="ru-RU" sz="2400" dirty="0"/>
              <a:t>Сбор данных в сети Интернет</a:t>
            </a:r>
          </a:p>
          <a:p>
            <a:pPr marL="0" indent="0" algn="just">
              <a:buNone/>
            </a:pPr>
            <a:endParaRPr lang="ru-RU" sz="2400" dirty="0"/>
          </a:p>
        </p:txBody>
      </p:sp>
      <p:pic>
        <p:nvPicPr>
          <p:cNvPr id="3080" name="Picture 8" descr="Picture background">
            <a:extLst>
              <a:ext uri="{FF2B5EF4-FFF2-40B4-BE49-F238E27FC236}">
                <a16:creationId xmlns:a16="http://schemas.microsoft.com/office/drawing/2014/main" id="{8D14D134-6BD3-596C-198D-945FBA86D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444" y="2993072"/>
            <a:ext cx="8128911" cy="33288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31787-48A1-5145-D47A-805D76D148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E47CF3-FE2B-6082-6CE3-6008BABC8FBE}"/>
              </a:ext>
            </a:extLst>
          </p:cNvPr>
          <p:cNvSpPr>
            <a:spLocks noGrp="1"/>
          </p:cNvSpPr>
          <p:nvPr>
            <p:ph type="title"/>
          </p:nvPr>
        </p:nvSpPr>
        <p:spPr/>
        <p:txBody>
          <a:bodyPr/>
          <a:lstStyle/>
          <a:p>
            <a:r>
              <a:rPr lang="ru-RU" dirty="0"/>
              <a:t>Меры центральной тенденции</a:t>
            </a:r>
            <a:endParaRPr dirty="0"/>
          </a:p>
        </p:txBody>
      </p:sp>
      <p:sp>
        <p:nvSpPr>
          <p:cNvPr id="7" name="AutoShape 2" descr="Harvard Dataverse homepage">
            <a:extLst>
              <a:ext uri="{FF2B5EF4-FFF2-40B4-BE49-F238E27FC236}">
                <a16:creationId xmlns:a16="http://schemas.microsoft.com/office/drawing/2014/main" id="{13E28ED7-48CF-2A78-20B1-B83542D4E39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 name="Рисунок 7" descr="Вырезка экрана">
            <a:extLst>
              <a:ext uri="{FF2B5EF4-FFF2-40B4-BE49-F238E27FC236}">
                <a16:creationId xmlns:a16="http://schemas.microsoft.com/office/drawing/2014/main" id="{0A54586C-E8E5-5DD1-5869-C59A18BE3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343" y="2304573"/>
            <a:ext cx="5936709" cy="4171742"/>
          </a:xfrm>
          <a:prstGeom prst="rect">
            <a:avLst/>
          </a:prstGeom>
        </p:spPr>
      </p:pic>
    </p:spTree>
    <p:extLst>
      <p:ext uri="{BB962C8B-B14F-4D97-AF65-F5344CB8AC3E}">
        <p14:creationId xmlns:p14="http://schemas.microsoft.com/office/powerpoint/2010/main" val="1329959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01A3A-B252-715F-D35E-3B06AA57AB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6207F-E2EB-9259-CF64-03624DC1810B}"/>
              </a:ext>
            </a:extLst>
          </p:cNvPr>
          <p:cNvSpPr>
            <a:spLocks noGrp="1"/>
          </p:cNvSpPr>
          <p:nvPr>
            <p:ph type="title"/>
          </p:nvPr>
        </p:nvSpPr>
        <p:spPr/>
        <p:txBody>
          <a:bodyPr/>
          <a:lstStyle/>
          <a:p>
            <a:r>
              <a:rPr lang="ru-RU" dirty="0"/>
              <a:t>Меры разброса</a:t>
            </a:r>
            <a:endParaRPr dirty="0"/>
          </a:p>
        </p:txBody>
      </p:sp>
      <p:sp>
        <p:nvSpPr>
          <p:cNvPr id="3" name="Content Placeholder 2">
            <a:extLst>
              <a:ext uri="{FF2B5EF4-FFF2-40B4-BE49-F238E27FC236}">
                <a16:creationId xmlns:a16="http://schemas.microsoft.com/office/drawing/2014/main" id="{CE9EAE64-97F4-2717-8CB2-B7E9FD06FB3A}"/>
              </a:ext>
            </a:extLst>
          </p:cNvPr>
          <p:cNvSpPr>
            <a:spLocks noGrp="1"/>
          </p:cNvSpPr>
          <p:nvPr>
            <p:ph idx="1"/>
          </p:nvPr>
        </p:nvSpPr>
        <p:spPr>
          <a:xfrm>
            <a:off x="310977" y="2304573"/>
            <a:ext cx="11570046" cy="4185127"/>
          </a:xfrm>
        </p:spPr>
        <p:txBody>
          <a:bodyPr>
            <a:normAutofit/>
          </a:bodyPr>
          <a:lstStyle/>
          <a:p>
            <a:pPr indent="0" algn="just">
              <a:spcBef>
                <a:spcPct val="20000"/>
              </a:spcBef>
              <a:buNone/>
            </a:pPr>
            <a:r>
              <a:rPr lang="ru-RU" dirty="0"/>
              <a:t>Статистические показатели, которые описывают, насколько данные отклоняются от центра распределения. Они помогают оценить вариативность и однородность данных.</a:t>
            </a:r>
            <a:endParaRPr lang="ru-RU" sz="4500" dirty="0">
              <a:solidFill>
                <a:srgbClr val="102D69"/>
              </a:solidFill>
              <a:cs typeface="Arial" panose="020B0604020202020204" pitchFamily="34" charset="0"/>
            </a:endParaRPr>
          </a:p>
          <a:p>
            <a:pPr marL="0" indent="0" algn="just">
              <a:spcBef>
                <a:spcPct val="20000"/>
              </a:spcBef>
              <a:buNone/>
            </a:pPr>
            <a:endParaRPr lang="ru-RU" sz="24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887EB004-C987-0BC8-4AC5-7790292C4B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aphicFrame>
        <p:nvGraphicFramePr>
          <p:cNvPr id="5" name="Таблица 4">
            <a:extLst>
              <a:ext uri="{FF2B5EF4-FFF2-40B4-BE49-F238E27FC236}">
                <a16:creationId xmlns:a16="http://schemas.microsoft.com/office/drawing/2014/main" id="{15561020-78C7-5FEB-7E11-5F65B78C1D08}"/>
              </a:ext>
            </a:extLst>
          </p:cNvPr>
          <p:cNvGraphicFramePr>
            <a:graphicFrameLocks noGrp="1"/>
          </p:cNvGraphicFramePr>
          <p:nvPr>
            <p:extLst>
              <p:ext uri="{D42A27DB-BD31-4B8C-83A1-F6EECF244321}">
                <p14:modId xmlns:p14="http://schemas.microsoft.com/office/powerpoint/2010/main" val="817763553"/>
              </p:ext>
            </p:extLst>
          </p:nvPr>
        </p:nvGraphicFramePr>
        <p:xfrm>
          <a:off x="497682" y="3276600"/>
          <a:ext cx="11196636" cy="3413760"/>
        </p:xfrm>
        <a:graphic>
          <a:graphicData uri="http://schemas.openxmlformats.org/drawingml/2006/table">
            <a:tbl>
              <a:tblPr/>
              <a:tblGrid>
                <a:gridCol w="2386287">
                  <a:extLst>
                    <a:ext uri="{9D8B030D-6E8A-4147-A177-3AD203B41FA5}">
                      <a16:colId xmlns:a16="http://schemas.microsoft.com/office/drawing/2014/main" val="2257118186"/>
                    </a:ext>
                  </a:extLst>
                </a:gridCol>
                <a:gridCol w="3776870">
                  <a:extLst>
                    <a:ext uri="{9D8B030D-6E8A-4147-A177-3AD203B41FA5}">
                      <a16:colId xmlns:a16="http://schemas.microsoft.com/office/drawing/2014/main" val="2796215865"/>
                    </a:ext>
                  </a:extLst>
                </a:gridCol>
                <a:gridCol w="5033479">
                  <a:extLst>
                    <a:ext uri="{9D8B030D-6E8A-4147-A177-3AD203B41FA5}">
                      <a16:colId xmlns:a16="http://schemas.microsoft.com/office/drawing/2014/main" val="3284326693"/>
                    </a:ext>
                  </a:extLst>
                </a:gridCol>
              </a:tblGrid>
              <a:tr h="0">
                <a:tc>
                  <a:txBody>
                    <a:bodyPr/>
                    <a:lstStyle/>
                    <a:p>
                      <a:pPr algn="l">
                        <a:buNone/>
                      </a:pPr>
                      <a:r>
                        <a:rPr lang="ru-RU" sz="2000" b="1" dirty="0">
                          <a:solidFill>
                            <a:srgbClr val="404040"/>
                          </a:solidFill>
                          <a:effectLst/>
                        </a:rPr>
                        <a:t>Мера центральной тенденции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a:buNone/>
                      </a:pPr>
                      <a:r>
                        <a:rPr lang="ru-RU" sz="2000" b="1" dirty="0">
                          <a:solidFill>
                            <a:srgbClr val="404040"/>
                          </a:solidFill>
                          <a:effectLst/>
                        </a:rPr>
                        <a:t>Подходящие меры разброса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l">
                        <a:buNone/>
                      </a:pPr>
                      <a:r>
                        <a:rPr lang="ru-RU" sz="2000" b="1" dirty="0">
                          <a:solidFill>
                            <a:srgbClr val="404040"/>
                          </a:solidFill>
                          <a:effectLst/>
                        </a:rPr>
                        <a:t>Область применения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33987805"/>
                  </a:ext>
                </a:extLst>
              </a:tr>
              <a:tr h="0">
                <a:tc>
                  <a:txBody>
                    <a:bodyPr/>
                    <a:lstStyle/>
                    <a:p>
                      <a:pPr>
                        <a:buNone/>
                      </a:pPr>
                      <a:r>
                        <a:rPr lang="ru-RU" sz="2000" b="1" dirty="0">
                          <a:effectLst/>
                        </a:rPr>
                        <a:t>Среднее арифметическое</a:t>
                      </a:r>
                      <a:endParaRPr lang="ru-RU" sz="20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ru-RU" sz="2000" dirty="0">
                          <a:effectLst/>
                        </a:rPr>
                        <a:t>Стандартное отклонение, Дисперсия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ru-RU" sz="2000" dirty="0">
                          <a:effectLst/>
                        </a:rPr>
                        <a:t>Нормальное распределение, симметричные данные без выбросов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8235389"/>
                  </a:ext>
                </a:extLst>
              </a:tr>
              <a:tr h="0">
                <a:tc>
                  <a:txBody>
                    <a:bodyPr/>
                    <a:lstStyle/>
                    <a:p>
                      <a:pPr>
                        <a:buNone/>
                      </a:pPr>
                      <a:r>
                        <a:rPr lang="ru-RU" sz="2000" b="1">
                          <a:effectLst/>
                        </a:rPr>
                        <a:t>Медиана</a:t>
                      </a:r>
                      <a:endParaRPr lang="ru-RU" sz="20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ru-RU" sz="2000" dirty="0" err="1">
                          <a:effectLst/>
                        </a:rPr>
                        <a:t>Межквартильный</a:t>
                      </a:r>
                      <a:r>
                        <a:rPr lang="ru-RU" sz="2000" dirty="0">
                          <a:effectLst/>
                        </a:rPr>
                        <a:t> размах (</a:t>
                      </a:r>
                      <a:r>
                        <a:rPr lang="en" sz="2000" dirty="0">
                          <a:effectLst/>
                        </a:rPr>
                        <a:t>IQR),</a:t>
                      </a:r>
                      <a:r>
                        <a:rPr lang="ru-RU" sz="2000" dirty="0">
                          <a:effectLst/>
                        </a:rPr>
                        <a:t> </a:t>
                      </a:r>
                      <a:r>
                        <a:rPr lang="ru-RU" sz="2000" dirty="0" err="1">
                          <a:effectLst/>
                        </a:rPr>
                        <a:t>Межквартильная</a:t>
                      </a:r>
                      <a:r>
                        <a:rPr lang="ru-RU" sz="2000" dirty="0">
                          <a:effectLst/>
                        </a:rPr>
                        <a:t> широта, </a:t>
                      </a:r>
                    </a:p>
                    <a:p>
                      <a:pPr>
                        <a:buNone/>
                      </a:pPr>
                      <a:r>
                        <a:rPr lang="ru-RU" sz="2000" dirty="0">
                          <a:effectLst/>
                        </a:rPr>
                        <a:t>Децильное отношение</a:t>
                      </a:r>
                    </a:p>
                    <a:p>
                      <a:pPr>
                        <a:buNone/>
                      </a:pPr>
                      <a:r>
                        <a:rPr lang="ru-RU" sz="2000" dirty="0">
                          <a:effectLst/>
                        </a:rPr>
                        <a:t>Размах (</a:t>
                      </a:r>
                      <a:r>
                        <a:rPr lang="en-US" sz="2000" dirty="0">
                          <a:effectLst/>
                        </a:rPr>
                        <a:t>max – min)</a:t>
                      </a:r>
                      <a:endParaRPr lang="en" sz="20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ru-RU" sz="2000" dirty="0">
                          <a:effectLst/>
                        </a:rPr>
                        <a:t>Асимметричные распределения, данные с выбросами, порядковые шкалы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2840991"/>
                  </a:ext>
                </a:extLst>
              </a:tr>
              <a:tr h="0">
                <a:tc>
                  <a:txBody>
                    <a:bodyPr/>
                    <a:lstStyle/>
                    <a:p>
                      <a:pPr>
                        <a:buNone/>
                      </a:pPr>
                      <a:r>
                        <a:rPr lang="ru-RU" sz="2000" b="1">
                          <a:effectLst/>
                        </a:rPr>
                        <a:t>Мода</a:t>
                      </a:r>
                      <a:endParaRPr lang="ru-RU" sz="20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endParaRPr lang="ru-RU" sz="20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ru-RU" sz="2000" dirty="0">
                          <a:effectLst/>
                        </a:rPr>
                        <a:t>Категориальные данные, номинальные шкалы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3734208"/>
                  </a:ext>
                </a:extLst>
              </a:tr>
            </a:tbl>
          </a:graphicData>
        </a:graphic>
      </p:graphicFrame>
    </p:spTree>
    <p:extLst>
      <p:ext uri="{BB962C8B-B14F-4D97-AF65-F5344CB8AC3E}">
        <p14:creationId xmlns:p14="http://schemas.microsoft.com/office/powerpoint/2010/main" val="2016947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1E325-D6E8-3671-010F-B236EC90E7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0EBCC0-6EF2-61A8-6B07-C162C8FC079D}"/>
              </a:ext>
            </a:extLst>
          </p:cNvPr>
          <p:cNvSpPr>
            <a:spLocks noGrp="1"/>
          </p:cNvSpPr>
          <p:nvPr>
            <p:ph type="title"/>
          </p:nvPr>
        </p:nvSpPr>
        <p:spPr/>
        <p:txBody>
          <a:bodyPr/>
          <a:lstStyle/>
          <a:p>
            <a:r>
              <a:rPr lang="ru-RU" dirty="0"/>
              <a:t>Дисперсия</a:t>
            </a:r>
            <a:endParaRPr dirty="0"/>
          </a:p>
        </p:txBody>
      </p:sp>
      <p:sp>
        <p:nvSpPr>
          <p:cNvPr id="3" name="Content Placeholder 2">
            <a:extLst>
              <a:ext uri="{FF2B5EF4-FFF2-40B4-BE49-F238E27FC236}">
                <a16:creationId xmlns:a16="http://schemas.microsoft.com/office/drawing/2014/main" id="{E06E6167-6B50-BB69-6956-C4450DBED60C}"/>
              </a:ext>
            </a:extLst>
          </p:cNvPr>
          <p:cNvSpPr>
            <a:spLocks noGrp="1"/>
          </p:cNvSpPr>
          <p:nvPr>
            <p:ph idx="1"/>
          </p:nvPr>
        </p:nvSpPr>
        <p:spPr>
          <a:xfrm>
            <a:off x="515937" y="2504989"/>
            <a:ext cx="10841175" cy="4185127"/>
          </a:xfrm>
        </p:spPr>
        <p:txBody>
          <a:bodyPr>
            <a:normAutofit/>
          </a:bodyPr>
          <a:lstStyle/>
          <a:p>
            <a:pPr indent="0" algn="just">
              <a:spcBef>
                <a:spcPct val="20000"/>
              </a:spcBef>
              <a:buNone/>
            </a:pPr>
            <a:r>
              <a:rPr lang="ru-RU" sz="2400" dirty="0">
                <a:solidFill>
                  <a:srgbClr val="102D69"/>
                </a:solidFill>
                <a:cs typeface="Arial" panose="020B0604020202020204" pitchFamily="34" charset="0"/>
              </a:rPr>
              <a:t>Дисперсия может использоваться в качестве показателя точности модели. Особенность дисперсии в том, что она отражает значения, возведенные в квадрат. Поэтому чаше в качестве показателя, отражающего точность модели, используется </a:t>
            </a:r>
            <a:r>
              <a:rPr lang="ru-RU" sz="2400" dirty="0" err="1">
                <a:solidFill>
                  <a:srgbClr val="102D69"/>
                </a:solidFill>
                <a:cs typeface="Arial" panose="020B0604020202020204" pitchFamily="34" charset="0"/>
              </a:rPr>
              <a:t>стнадратное</a:t>
            </a:r>
            <a:r>
              <a:rPr lang="ru-RU" sz="2400" dirty="0"/>
              <a:t> </a:t>
            </a:r>
            <a:r>
              <a:rPr lang="ru-RU" sz="2400" dirty="0">
                <a:solidFill>
                  <a:srgbClr val="102D69"/>
                </a:solidFill>
                <a:cs typeface="Arial" panose="020B0604020202020204" pitchFamily="34" charset="0"/>
              </a:rPr>
              <a:t>отклонение, представляющее собой корень квадратный из дисперсии. </a:t>
            </a:r>
          </a:p>
          <a:p>
            <a:pPr marL="0" indent="0" algn="just">
              <a:spcBef>
                <a:spcPct val="20000"/>
              </a:spcBef>
              <a:buNone/>
            </a:pPr>
            <a:endParaRPr lang="ru-RU" sz="4500" dirty="0">
              <a:solidFill>
                <a:srgbClr val="102D69"/>
              </a:solidFill>
              <a:cs typeface="Arial" panose="020B0604020202020204" pitchFamily="34" charset="0"/>
            </a:endParaRPr>
          </a:p>
          <a:p>
            <a:pPr marL="0" indent="0" algn="just">
              <a:spcBef>
                <a:spcPct val="20000"/>
              </a:spcBef>
              <a:buNone/>
            </a:pPr>
            <a:endParaRPr lang="ru-RU" sz="24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224252F0-1DDE-7AD2-CEE1-1FB677C638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8C8278-4AFC-8A34-F5BE-2D06D16298F9}"/>
                  </a:ext>
                </a:extLst>
              </p:cNvPr>
              <p:cNvSpPr txBox="1"/>
              <p:nvPr/>
            </p:nvSpPr>
            <p:spPr>
              <a:xfrm>
                <a:off x="3960832" y="4643780"/>
                <a:ext cx="4270336" cy="12352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4000" b="0" i="1" smtClean="0">
                              <a:solidFill>
                                <a:schemeClr val="bg2">
                                  <a:lumMod val="10000"/>
                                </a:schemeClr>
                              </a:solidFill>
                              <a:latin typeface="Cambria Math" panose="02040503050406030204" pitchFamily="18" charset="0"/>
                              <a:ea typeface="Cambria Math" panose="02040503050406030204" pitchFamily="18" charset="0"/>
                            </a:rPr>
                          </m:ctrlPr>
                        </m:sSupPr>
                        <m:e>
                          <m:r>
                            <a:rPr lang="en-US" sz="4000" b="0" i="1" smtClean="0">
                              <a:solidFill>
                                <a:schemeClr val="bg2">
                                  <a:lumMod val="10000"/>
                                </a:schemeClr>
                              </a:solidFill>
                              <a:latin typeface="Cambria Math" panose="02040503050406030204" pitchFamily="18" charset="0"/>
                              <a:ea typeface="Cambria Math" panose="02040503050406030204" pitchFamily="18" charset="0"/>
                            </a:rPr>
                            <m:t>𝜎</m:t>
                          </m:r>
                        </m:e>
                        <m:sup>
                          <m:r>
                            <a:rPr lang="en-US" sz="4000" b="0" i="1" smtClean="0">
                              <a:solidFill>
                                <a:schemeClr val="bg2">
                                  <a:lumMod val="10000"/>
                                </a:schemeClr>
                              </a:solidFill>
                              <a:latin typeface="Cambria Math" panose="02040503050406030204" pitchFamily="18" charset="0"/>
                              <a:ea typeface="Cambria Math" panose="02040503050406030204" pitchFamily="18" charset="0"/>
                            </a:rPr>
                            <m:t>2</m:t>
                          </m:r>
                        </m:sup>
                      </m:sSup>
                      <m:r>
                        <a:rPr lang="en-US" sz="4000" b="0" i="1" smtClean="0">
                          <a:solidFill>
                            <a:schemeClr val="bg2">
                              <a:lumMod val="10000"/>
                            </a:schemeClr>
                          </a:solidFill>
                          <a:latin typeface="Cambria Math" panose="02040503050406030204" pitchFamily="18" charset="0"/>
                        </a:rPr>
                        <m:t>= </m:t>
                      </m:r>
                      <m:f>
                        <m:fPr>
                          <m:ctrlPr>
                            <a:rPr lang="en-US" sz="4000" b="0" i="1" smtClean="0">
                              <a:solidFill>
                                <a:schemeClr val="bg2">
                                  <a:lumMod val="10000"/>
                                </a:schemeClr>
                              </a:solidFill>
                              <a:latin typeface="Cambria Math" panose="02040503050406030204" pitchFamily="18" charset="0"/>
                            </a:rPr>
                          </m:ctrlPr>
                        </m:fPr>
                        <m:num>
                          <m:nary>
                            <m:naryPr>
                              <m:chr m:val="∑"/>
                              <m:subHide m:val="on"/>
                              <m:supHide m:val="on"/>
                              <m:ctrlPr>
                                <a:rPr lang="en-US" sz="4000" b="0" i="1" smtClean="0">
                                  <a:solidFill>
                                    <a:schemeClr val="bg2">
                                      <a:lumMod val="10000"/>
                                    </a:schemeClr>
                                  </a:solidFill>
                                  <a:latin typeface="Cambria Math" panose="02040503050406030204" pitchFamily="18" charset="0"/>
                                </a:rPr>
                              </m:ctrlPr>
                            </m:naryPr>
                            <m:sub/>
                            <m:sup/>
                            <m:e>
                              <m:sSup>
                                <m:sSupPr>
                                  <m:ctrlPr>
                                    <a:rPr lang="en-US" sz="4000" b="0" i="1" smtClean="0">
                                      <a:solidFill>
                                        <a:schemeClr val="bg2">
                                          <a:lumMod val="10000"/>
                                        </a:schemeClr>
                                      </a:solidFill>
                                      <a:latin typeface="Cambria Math" panose="02040503050406030204" pitchFamily="18" charset="0"/>
                                      <a:ea typeface="Cambria Math" panose="02040503050406030204" pitchFamily="18" charset="0"/>
                                    </a:rPr>
                                  </m:ctrlPr>
                                </m:sSupPr>
                                <m:e>
                                  <m:r>
                                    <a:rPr lang="en-US" sz="4000" i="1">
                                      <a:solidFill>
                                        <a:schemeClr val="bg2">
                                          <a:lumMod val="10000"/>
                                        </a:schemeClr>
                                      </a:solidFill>
                                      <a:latin typeface="Cambria Math" panose="02040503050406030204" pitchFamily="18" charset="0"/>
                                    </a:rPr>
                                    <m:t>(</m:t>
                                  </m:r>
                                  <m:r>
                                    <a:rPr lang="en-US" sz="4000" i="1">
                                      <a:solidFill>
                                        <a:schemeClr val="bg2">
                                          <a:lumMod val="10000"/>
                                        </a:schemeClr>
                                      </a:solidFill>
                                      <a:latin typeface="Cambria Math" panose="02040503050406030204" pitchFamily="18" charset="0"/>
                                    </a:rPr>
                                    <m:t>𝑥</m:t>
                                  </m:r>
                                  <m:r>
                                    <a:rPr lang="en-US" sz="4000" i="1">
                                      <a:solidFill>
                                        <a:schemeClr val="bg2">
                                          <a:lumMod val="10000"/>
                                        </a:schemeClr>
                                      </a:solidFill>
                                      <a:latin typeface="Cambria Math" panose="02040503050406030204" pitchFamily="18" charset="0"/>
                                    </a:rPr>
                                    <m:t>−</m:t>
                                  </m:r>
                                  <m:acc>
                                    <m:accPr>
                                      <m:chr m:val="̅"/>
                                      <m:ctrlPr>
                                        <a:rPr lang="en-US" sz="4000" i="1">
                                          <a:solidFill>
                                            <a:schemeClr val="bg2">
                                              <a:lumMod val="10000"/>
                                            </a:schemeClr>
                                          </a:solidFill>
                                          <a:latin typeface="Cambria Math" panose="02040503050406030204" pitchFamily="18" charset="0"/>
                                          <a:ea typeface="Cambria Math" panose="02040503050406030204" pitchFamily="18" charset="0"/>
                                        </a:rPr>
                                      </m:ctrlPr>
                                    </m:accPr>
                                    <m:e>
                                      <m:r>
                                        <a:rPr lang="en-US" sz="4000" b="0" i="1" smtClean="0">
                                          <a:solidFill>
                                            <a:schemeClr val="bg2">
                                              <a:lumMod val="10000"/>
                                            </a:schemeClr>
                                          </a:solidFill>
                                          <a:latin typeface="Cambria Math" panose="02040503050406030204" pitchFamily="18" charset="0"/>
                                          <a:ea typeface="Cambria Math" panose="02040503050406030204" pitchFamily="18" charset="0"/>
                                        </a:rPr>
                                        <m:t>𝑋</m:t>
                                      </m:r>
                                    </m:e>
                                  </m:acc>
                                  <m:r>
                                    <a:rPr lang="en-US" sz="4000" i="1">
                                      <a:solidFill>
                                        <a:schemeClr val="bg2">
                                          <a:lumMod val="10000"/>
                                        </a:schemeClr>
                                      </a:solidFill>
                                      <a:latin typeface="Cambria Math" panose="02040503050406030204" pitchFamily="18" charset="0"/>
                                      <a:ea typeface="Cambria Math" panose="02040503050406030204" pitchFamily="18" charset="0"/>
                                    </a:rPr>
                                    <m:t>)</m:t>
                                  </m:r>
                                </m:e>
                                <m:sup>
                                  <m:r>
                                    <a:rPr lang="en-US" sz="4000" b="0" i="1" smtClean="0">
                                      <a:solidFill>
                                        <a:schemeClr val="bg2">
                                          <a:lumMod val="10000"/>
                                        </a:schemeClr>
                                      </a:solidFill>
                                      <a:latin typeface="Cambria Math" panose="02040503050406030204" pitchFamily="18" charset="0"/>
                                      <a:ea typeface="Cambria Math" panose="02040503050406030204" pitchFamily="18" charset="0"/>
                                    </a:rPr>
                                    <m:t>2</m:t>
                                  </m:r>
                                </m:sup>
                              </m:sSup>
                            </m:e>
                          </m:nary>
                        </m:num>
                        <m:den>
                          <m:r>
                            <a:rPr lang="en-US" sz="4000" b="0" i="1" smtClean="0">
                              <a:solidFill>
                                <a:schemeClr val="bg2">
                                  <a:lumMod val="10000"/>
                                </a:schemeClr>
                              </a:solidFill>
                              <a:latin typeface="Cambria Math" panose="02040503050406030204" pitchFamily="18" charset="0"/>
                            </a:rPr>
                            <m:t>𝑛</m:t>
                          </m:r>
                        </m:den>
                      </m:f>
                    </m:oMath>
                  </m:oMathPara>
                </a14:m>
                <a:endParaRPr lang="ru-RU"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A98C8278-4AFC-8A34-F5BE-2D06D16298F9}"/>
                  </a:ext>
                </a:extLst>
              </p:cNvPr>
              <p:cNvSpPr txBox="1">
                <a:spLocks noRot="1" noChangeAspect="1" noMove="1" noResize="1" noEditPoints="1" noAdjustHandles="1" noChangeArrowheads="1" noChangeShapeType="1" noTextEdit="1"/>
              </p:cNvSpPr>
              <p:nvPr/>
            </p:nvSpPr>
            <p:spPr>
              <a:xfrm>
                <a:off x="3960832" y="4643780"/>
                <a:ext cx="4270336" cy="1235210"/>
              </a:xfrm>
              <a:prstGeom prst="rect">
                <a:avLst/>
              </a:prstGeom>
              <a:blipFill>
                <a:blip r:embed="rId2"/>
                <a:stretch>
                  <a:fillRect t="-82653" b="-76531"/>
                </a:stretch>
              </a:blipFill>
            </p:spPr>
            <p:txBody>
              <a:bodyPr/>
              <a:lstStyle/>
              <a:p>
                <a:r>
                  <a:rPr lang="ru-RU">
                    <a:noFill/>
                  </a:rPr>
                  <a:t> </a:t>
                </a:r>
              </a:p>
            </p:txBody>
          </p:sp>
        </mc:Fallback>
      </mc:AlternateContent>
    </p:spTree>
    <p:extLst>
      <p:ext uri="{BB962C8B-B14F-4D97-AF65-F5344CB8AC3E}">
        <p14:creationId xmlns:p14="http://schemas.microsoft.com/office/powerpoint/2010/main" val="268682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FE9D6-2ABE-BA1D-D480-547C3A7BB2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93CEE-BFED-2F60-AE8D-6D1618D113BC}"/>
              </a:ext>
            </a:extLst>
          </p:cNvPr>
          <p:cNvSpPr>
            <a:spLocks noGrp="1"/>
          </p:cNvSpPr>
          <p:nvPr>
            <p:ph type="title"/>
          </p:nvPr>
        </p:nvSpPr>
        <p:spPr/>
        <p:txBody>
          <a:bodyPr/>
          <a:lstStyle/>
          <a:p>
            <a:r>
              <a:rPr lang="ru-RU" dirty="0"/>
              <a:t>Стандартное отклонение</a:t>
            </a:r>
            <a:endParaRPr dirty="0"/>
          </a:p>
        </p:txBody>
      </p:sp>
      <p:sp>
        <p:nvSpPr>
          <p:cNvPr id="3" name="Content Placeholder 2">
            <a:extLst>
              <a:ext uri="{FF2B5EF4-FFF2-40B4-BE49-F238E27FC236}">
                <a16:creationId xmlns:a16="http://schemas.microsoft.com/office/drawing/2014/main" id="{58E270EA-337F-72B2-EA88-2576C8A05247}"/>
              </a:ext>
            </a:extLst>
          </p:cNvPr>
          <p:cNvSpPr>
            <a:spLocks noGrp="1"/>
          </p:cNvSpPr>
          <p:nvPr>
            <p:ph idx="1"/>
          </p:nvPr>
        </p:nvSpPr>
        <p:spPr>
          <a:xfrm>
            <a:off x="515937" y="2504989"/>
            <a:ext cx="10841175" cy="4185127"/>
          </a:xfrm>
        </p:spPr>
        <p:txBody>
          <a:bodyPr>
            <a:normAutofit/>
          </a:bodyPr>
          <a:lstStyle/>
          <a:p>
            <a:pPr indent="0" algn="just">
              <a:spcBef>
                <a:spcPct val="20000"/>
              </a:spcBef>
              <a:buNone/>
            </a:pPr>
            <a:r>
              <a:rPr lang="ru-RU" sz="2400" dirty="0">
                <a:solidFill>
                  <a:srgbClr val="102D69"/>
                </a:solidFill>
                <a:cs typeface="Arial" panose="020B0604020202020204" pitchFamily="34" charset="0"/>
              </a:rPr>
              <a:t>Дисперсия может использоваться в качестве показателя точности модели. Особенность дисперсии в том, что она отражает значения, возведенные в квадрат. Поэтому чаше в качестве показателя, отражающего точность модели, используется стандартное отклонение, представляющее собой корень квадратный из дисперсии. </a:t>
            </a:r>
          </a:p>
          <a:p>
            <a:pPr marL="0" indent="0" algn="just">
              <a:spcBef>
                <a:spcPct val="20000"/>
              </a:spcBef>
              <a:buNone/>
            </a:pPr>
            <a:endParaRPr lang="ru-RU" sz="4500" dirty="0">
              <a:solidFill>
                <a:srgbClr val="102D69"/>
              </a:solidFill>
              <a:cs typeface="Arial" panose="020B0604020202020204" pitchFamily="34" charset="0"/>
            </a:endParaRPr>
          </a:p>
          <a:p>
            <a:pPr marL="0" indent="0" algn="just">
              <a:spcBef>
                <a:spcPct val="20000"/>
              </a:spcBef>
              <a:buNone/>
            </a:pPr>
            <a:endParaRPr lang="ru-RU" sz="24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973A47F6-1046-56C7-5EA7-8A9BCA95782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BAF184-EC68-D4B4-2BD8-8289D3E81FF9}"/>
                  </a:ext>
                </a:extLst>
              </p:cNvPr>
              <p:cNvSpPr txBox="1"/>
              <p:nvPr/>
            </p:nvSpPr>
            <p:spPr>
              <a:xfrm>
                <a:off x="2591163" y="4465030"/>
                <a:ext cx="6704874" cy="18187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solidFill>
                            <a:schemeClr val="bg2">
                              <a:lumMod val="10000"/>
                            </a:schemeClr>
                          </a:solidFill>
                          <a:latin typeface="Cambria Math" panose="02040503050406030204" pitchFamily="18" charset="0"/>
                          <a:ea typeface="Cambria Math" panose="02040503050406030204" pitchFamily="18" charset="0"/>
                        </a:rPr>
                        <m:t>𝜎</m:t>
                      </m:r>
                      <m:r>
                        <a:rPr lang="en-US" sz="4000" b="0" i="1" smtClean="0">
                          <a:solidFill>
                            <a:schemeClr val="bg2">
                              <a:lumMod val="10000"/>
                            </a:schemeClr>
                          </a:solidFill>
                          <a:latin typeface="Cambria Math" panose="02040503050406030204" pitchFamily="18" charset="0"/>
                          <a:ea typeface="Cambria Math" panose="02040503050406030204" pitchFamily="18" charset="0"/>
                        </a:rPr>
                        <m:t>= </m:t>
                      </m:r>
                      <m:rad>
                        <m:radPr>
                          <m:degHide m:val="on"/>
                          <m:ctrlPr>
                            <a:rPr lang="en-US" sz="4000" b="0" i="1" smtClean="0">
                              <a:solidFill>
                                <a:schemeClr val="bg2">
                                  <a:lumMod val="10000"/>
                                </a:schemeClr>
                              </a:solidFill>
                              <a:latin typeface="Cambria Math" panose="02040503050406030204" pitchFamily="18" charset="0"/>
                              <a:ea typeface="Cambria Math" panose="02040503050406030204" pitchFamily="18" charset="0"/>
                            </a:rPr>
                          </m:ctrlPr>
                        </m:radPr>
                        <m:deg/>
                        <m:e>
                          <m:sSup>
                            <m:sSupPr>
                              <m:ctrlPr>
                                <a:rPr lang="en-US" sz="4000" b="0" i="1" smtClean="0">
                                  <a:solidFill>
                                    <a:schemeClr val="bg2">
                                      <a:lumMod val="10000"/>
                                    </a:schemeClr>
                                  </a:solidFill>
                                  <a:latin typeface="Cambria Math" panose="02040503050406030204" pitchFamily="18" charset="0"/>
                                  <a:ea typeface="Cambria Math" panose="02040503050406030204" pitchFamily="18" charset="0"/>
                                </a:rPr>
                              </m:ctrlPr>
                            </m:sSupPr>
                            <m:e>
                              <m:r>
                                <a:rPr lang="en-US" sz="4000" b="0" i="1" smtClean="0">
                                  <a:solidFill>
                                    <a:schemeClr val="bg2">
                                      <a:lumMod val="10000"/>
                                    </a:schemeClr>
                                  </a:solidFill>
                                  <a:latin typeface="Cambria Math" panose="02040503050406030204" pitchFamily="18" charset="0"/>
                                  <a:ea typeface="Cambria Math" panose="02040503050406030204" pitchFamily="18" charset="0"/>
                                </a:rPr>
                                <m:t>𝜎</m:t>
                              </m:r>
                            </m:e>
                            <m:sup>
                              <m:r>
                                <a:rPr lang="en-US" sz="4000" b="0" i="1" smtClean="0">
                                  <a:solidFill>
                                    <a:schemeClr val="bg2">
                                      <a:lumMod val="10000"/>
                                    </a:schemeClr>
                                  </a:solidFill>
                                  <a:latin typeface="Cambria Math" panose="02040503050406030204" pitchFamily="18" charset="0"/>
                                  <a:ea typeface="Cambria Math" panose="02040503050406030204" pitchFamily="18" charset="0"/>
                                </a:rPr>
                                <m:t>2</m:t>
                              </m:r>
                            </m:sup>
                          </m:sSup>
                        </m:e>
                      </m:rad>
                      <m:r>
                        <a:rPr lang="en-US" sz="4000" b="0" i="1" smtClean="0">
                          <a:solidFill>
                            <a:schemeClr val="bg2">
                              <a:lumMod val="10000"/>
                            </a:schemeClr>
                          </a:solidFill>
                          <a:latin typeface="Cambria Math" panose="02040503050406030204" pitchFamily="18" charset="0"/>
                        </a:rPr>
                        <m:t>= </m:t>
                      </m:r>
                      <m:rad>
                        <m:radPr>
                          <m:degHide m:val="on"/>
                          <m:ctrlPr>
                            <a:rPr lang="en-US" sz="4000" b="0" i="1" smtClean="0">
                              <a:solidFill>
                                <a:schemeClr val="bg2">
                                  <a:lumMod val="10000"/>
                                </a:schemeClr>
                              </a:solidFill>
                              <a:latin typeface="Cambria Math" panose="02040503050406030204" pitchFamily="18" charset="0"/>
                            </a:rPr>
                          </m:ctrlPr>
                        </m:radPr>
                        <m:deg/>
                        <m:e>
                          <m:f>
                            <m:fPr>
                              <m:ctrlPr>
                                <a:rPr lang="en-US" sz="4000" i="1">
                                  <a:solidFill>
                                    <a:schemeClr val="bg2">
                                      <a:lumMod val="10000"/>
                                    </a:schemeClr>
                                  </a:solidFill>
                                  <a:latin typeface="Cambria Math" panose="02040503050406030204" pitchFamily="18" charset="0"/>
                                </a:rPr>
                              </m:ctrlPr>
                            </m:fPr>
                            <m:num>
                              <m:nary>
                                <m:naryPr>
                                  <m:chr m:val="∑"/>
                                  <m:subHide m:val="on"/>
                                  <m:supHide m:val="on"/>
                                  <m:ctrlPr>
                                    <a:rPr lang="en-US" sz="4000" i="1">
                                      <a:solidFill>
                                        <a:schemeClr val="bg2">
                                          <a:lumMod val="10000"/>
                                        </a:schemeClr>
                                      </a:solidFill>
                                      <a:latin typeface="Cambria Math" panose="02040503050406030204" pitchFamily="18" charset="0"/>
                                    </a:rPr>
                                  </m:ctrlPr>
                                </m:naryPr>
                                <m:sub/>
                                <m:sup/>
                                <m:e>
                                  <m:sSup>
                                    <m:sSupPr>
                                      <m:ctrlPr>
                                        <a:rPr lang="en-US" sz="4000" i="1">
                                          <a:solidFill>
                                            <a:schemeClr val="bg2">
                                              <a:lumMod val="10000"/>
                                            </a:schemeClr>
                                          </a:solidFill>
                                          <a:latin typeface="Cambria Math" panose="02040503050406030204" pitchFamily="18" charset="0"/>
                                          <a:ea typeface="Cambria Math" panose="02040503050406030204" pitchFamily="18" charset="0"/>
                                        </a:rPr>
                                      </m:ctrlPr>
                                    </m:sSupPr>
                                    <m:e>
                                      <m:r>
                                        <a:rPr lang="en-US" sz="4000" i="1">
                                          <a:solidFill>
                                            <a:schemeClr val="bg2">
                                              <a:lumMod val="10000"/>
                                            </a:schemeClr>
                                          </a:solidFill>
                                          <a:latin typeface="Cambria Math" panose="02040503050406030204" pitchFamily="18" charset="0"/>
                                        </a:rPr>
                                        <m:t>(</m:t>
                                      </m:r>
                                      <m:r>
                                        <a:rPr lang="en-US" sz="4000" i="1">
                                          <a:solidFill>
                                            <a:schemeClr val="bg2">
                                              <a:lumMod val="10000"/>
                                            </a:schemeClr>
                                          </a:solidFill>
                                          <a:latin typeface="Cambria Math" panose="02040503050406030204" pitchFamily="18" charset="0"/>
                                        </a:rPr>
                                        <m:t>𝑥</m:t>
                                      </m:r>
                                      <m:r>
                                        <a:rPr lang="en-US" sz="4000" i="1">
                                          <a:solidFill>
                                            <a:schemeClr val="bg2">
                                              <a:lumMod val="10000"/>
                                            </a:schemeClr>
                                          </a:solidFill>
                                          <a:latin typeface="Cambria Math" panose="02040503050406030204" pitchFamily="18" charset="0"/>
                                        </a:rPr>
                                        <m:t>−</m:t>
                                      </m:r>
                                      <m:acc>
                                        <m:accPr>
                                          <m:chr m:val="̅"/>
                                          <m:ctrlPr>
                                            <a:rPr lang="en-US" sz="4000" i="1">
                                              <a:solidFill>
                                                <a:schemeClr val="bg2">
                                                  <a:lumMod val="10000"/>
                                                </a:schemeClr>
                                              </a:solidFill>
                                              <a:latin typeface="Cambria Math" panose="02040503050406030204" pitchFamily="18" charset="0"/>
                                              <a:ea typeface="Cambria Math" panose="02040503050406030204" pitchFamily="18" charset="0"/>
                                            </a:rPr>
                                          </m:ctrlPr>
                                        </m:accPr>
                                        <m:e>
                                          <m:r>
                                            <a:rPr lang="en-US" sz="4000" b="0" i="1" smtClean="0">
                                              <a:solidFill>
                                                <a:schemeClr val="bg2">
                                                  <a:lumMod val="10000"/>
                                                </a:schemeClr>
                                              </a:solidFill>
                                              <a:latin typeface="Cambria Math" panose="02040503050406030204" pitchFamily="18" charset="0"/>
                                              <a:ea typeface="Cambria Math" panose="02040503050406030204" pitchFamily="18" charset="0"/>
                                            </a:rPr>
                                            <m:t>𝑋</m:t>
                                          </m:r>
                                        </m:e>
                                      </m:acc>
                                      <m:r>
                                        <a:rPr lang="en-US" sz="4000" i="1">
                                          <a:solidFill>
                                            <a:schemeClr val="bg2">
                                              <a:lumMod val="10000"/>
                                            </a:schemeClr>
                                          </a:solidFill>
                                          <a:latin typeface="Cambria Math" panose="02040503050406030204" pitchFamily="18" charset="0"/>
                                          <a:ea typeface="Cambria Math" panose="02040503050406030204" pitchFamily="18" charset="0"/>
                                        </a:rPr>
                                        <m:t>)</m:t>
                                      </m:r>
                                    </m:e>
                                    <m:sup>
                                      <m:r>
                                        <a:rPr lang="en-US" sz="4000" i="1">
                                          <a:solidFill>
                                            <a:schemeClr val="bg2">
                                              <a:lumMod val="10000"/>
                                            </a:schemeClr>
                                          </a:solidFill>
                                          <a:latin typeface="Cambria Math" panose="02040503050406030204" pitchFamily="18" charset="0"/>
                                          <a:ea typeface="Cambria Math" panose="02040503050406030204" pitchFamily="18" charset="0"/>
                                        </a:rPr>
                                        <m:t>2</m:t>
                                      </m:r>
                                    </m:sup>
                                  </m:sSup>
                                </m:e>
                              </m:nary>
                            </m:num>
                            <m:den>
                              <m:r>
                                <a:rPr lang="en-US" sz="4000" i="1">
                                  <a:solidFill>
                                    <a:schemeClr val="bg2">
                                      <a:lumMod val="10000"/>
                                    </a:schemeClr>
                                  </a:solidFill>
                                  <a:latin typeface="Cambria Math" panose="02040503050406030204" pitchFamily="18" charset="0"/>
                                </a:rPr>
                                <m:t>𝑛</m:t>
                              </m:r>
                            </m:den>
                          </m:f>
                        </m:e>
                      </m:rad>
                    </m:oMath>
                  </m:oMathPara>
                </a14:m>
                <a:endParaRPr lang="ru-RU"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27BAF184-EC68-D4B4-2BD8-8289D3E81FF9}"/>
                  </a:ext>
                </a:extLst>
              </p:cNvPr>
              <p:cNvSpPr txBox="1">
                <a:spLocks noRot="1" noChangeAspect="1" noMove="1" noResize="1" noEditPoints="1" noAdjustHandles="1" noChangeArrowheads="1" noChangeShapeType="1" noTextEdit="1"/>
              </p:cNvSpPr>
              <p:nvPr/>
            </p:nvSpPr>
            <p:spPr>
              <a:xfrm>
                <a:off x="2591163" y="4465030"/>
                <a:ext cx="6704874" cy="1818703"/>
              </a:xfrm>
              <a:prstGeom prst="rect">
                <a:avLst/>
              </a:prstGeom>
              <a:blipFill>
                <a:blip r:embed="rId2"/>
                <a:stretch>
                  <a:fillRect t="-37500" b="-38889"/>
                </a:stretch>
              </a:blipFill>
            </p:spPr>
            <p:txBody>
              <a:bodyPr/>
              <a:lstStyle/>
              <a:p>
                <a:r>
                  <a:rPr lang="ru-RU">
                    <a:noFill/>
                  </a:rPr>
                  <a:t> </a:t>
                </a:r>
              </a:p>
            </p:txBody>
          </p:sp>
        </mc:Fallback>
      </mc:AlternateContent>
    </p:spTree>
    <p:extLst>
      <p:ext uri="{BB962C8B-B14F-4D97-AF65-F5344CB8AC3E}">
        <p14:creationId xmlns:p14="http://schemas.microsoft.com/office/powerpoint/2010/main" val="3601161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584C9-7889-5D77-57F9-5F1DD3EF1C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BFDCC-ADA2-FBD1-5331-A7C78959E94D}"/>
              </a:ext>
            </a:extLst>
          </p:cNvPr>
          <p:cNvSpPr>
            <a:spLocks noGrp="1"/>
          </p:cNvSpPr>
          <p:nvPr>
            <p:ph type="title"/>
          </p:nvPr>
        </p:nvSpPr>
        <p:spPr>
          <a:xfrm>
            <a:off x="515939" y="422416"/>
            <a:ext cx="11196636" cy="1325563"/>
          </a:xfrm>
        </p:spPr>
        <p:txBody>
          <a:bodyPr/>
          <a:lstStyle/>
          <a:p>
            <a:r>
              <a:rPr lang="ru-RU" dirty="0"/>
              <a:t>Квартили</a:t>
            </a:r>
            <a:endParaRPr dirty="0"/>
          </a:p>
        </p:txBody>
      </p:sp>
      <p:sp>
        <p:nvSpPr>
          <p:cNvPr id="3" name="Content Placeholder 2">
            <a:extLst>
              <a:ext uri="{FF2B5EF4-FFF2-40B4-BE49-F238E27FC236}">
                <a16:creationId xmlns:a16="http://schemas.microsoft.com/office/drawing/2014/main" id="{002AEACA-17D3-015B-0EC8-BFCB51304CE3}"/>
              </a:ext>
            </a:extLst>
          </p:cNvPr>
          <p:cNvSpPr>
            <a:spLocks noGrp="1"/>
          </p:cNvSpPr>
          <p:nvPr>
            <p:ph idx="1"/>
          </p:nvPr>
        </p:nvSpPr>
        <p:spPr>
          <a:xfrm>
            <a:off x="515937" y="1948395"/>
            <a:ext cx="10841175" cy="4185127"/>
          </a:xfrm>
        </p:spPr>
        <p:txBody>
          <a:bodyPr>
            <a:normAutofit/>
          </a:bodyPr>
          <a:lstStyle/>
          <a:p>
            <a:pPr indent="355600" algn="just">
              <a:spcBef>
                <a:spcPct val="20000"/>
              </a:spcBef>
            </a:pPr>
            <a:r>
              <a:rPr lang="ru-RU" sz="2400" b="1" dirty="0">
                <a:solidFill>
                  <a:srgbClr val="102D69"/>
                </a:solidFill>
                <a:cs typeface="Arial" panose="020B0604020202020204" pitchFamily="34" charset="0"/>
              </a:rPr>
              <a:t>	Первый квартиль </a:t>
            </a:r>
            <a:r>
              <a:rPr lang="ru-RU" sz="2400" dirty="0">
                <a:solidFill>
                  <a:srgbClr val="102D69"/>
                </a:solidFill>
                <a:cs typeface="Arial" panose="020B0604020202020204" pitchFamily="34" charset="0"/>
              </a:rPr>
              <a:t>(25-й перцентиль) – точка на шкале значений переменной, ниже значения которой находятся 25% значений переменной.</a:t>
            </a:r>
          </a:p>
          <a:p>
            <a:pPr indent="355600" algn="just">
              <a:spcBef>
                <a:spcPct val="20000"/>
              </a:spcBef>
            </a:pPr>
            <a:r>
              <a:rPr lang="ru-RU" sz="2400" dirty="0">
                <a:solidFill>
                  <a:srgbClr val="102D69"/>
                </a:solidFill>
                <a:cs typeface="Arial" panose="020B0604020202020204" pitchFamily="34" charset="0"/>
              </a:rPr>
              <a:t>	</a:t>
            </a:r>
            <a:r>
              <a:rPr lang="ru-RU" sz="2400" b="1" dirty="0">
                <a:solidFill>
                  <a:srgbClr val="102D69"/>
                </a:solidFill>
                <a:cs typeface="Arial" panose="020B0604020202020204" pitchFamily="34" charset="0"/>
              </a:rPr>
              <a:t>Второй квартиль </a:t>
            </a:r>
            <a:r>
              <a:rPr lang="ru-RU" sz="2400" dirty="0">
                <a:solidFill>
                  <a:srgbClr val="102D69"/>
                </a:solidFill>
                <a:cs typeface="Arial" panose="020B0604020202020204" pitchFamily="34" charset="0"/>
              </a:rPr>
              <a:t>(медиана) – точка на шкале значений переменной, ниже значения которой находятся 50% значений переменной.</a:t>
            </a:r>
          </a:p>
          <a:p>
            <a:pPr indent="355600" algn="just">
              <a:spcBef>
                <a:spcPct val="20000"/>
              </a:spcBef>
            </a:pPr>
            <a:r>
              <a:rPr lang="ru-RU" sz="2400" dirty="0">
                <a:solidFill>
                  <a:srgbClr val="102D69"/>
                </a:solidFill>
                <a:cs typeface="Arial" panose="020B0604020202020204" pitchFamily="34" charset="0"/>
              </a:rPr>
              <a:t>	</a:t>
            </a:r>
            <a:r>
              <a:rPr lang="ru-RU" sz="2400" b="1" dirty="0">
                <a:solidFill>
                  <a:srgbClr val="102D69"/>
                </a:solidFill>
                <a:cs typeface="Arial" panose="020B0604020202020204" pitchFamily="34" charset="0"/>
              </a:rPr>
              <a:t>Третий квартиль </a:t>
            </a:r>
            <a:r>
              <a:rPr lang="ru-RU" sz="2400" dirty="0">
                <a:solidFill>
                  <a:srgbClr val="102D69"/>
                </a:solidFill>
                <a:cs typeface="Arial" panose="020B0604020202020204" pitchFamily="34" charset="0"/>
              </a:rPr>
              <a:t>(75-й перцентиль) – точка на шкале значений переменной, ниже значения которой находятся 75% значений переменной.</a:t>
            </a:r>
          </a:p>
          <a:p>
            <a:pPr marL="0" indent="0" algn="just">
              <a:spcBef>
                <a:spcPct val="20000"/>
              </a:spcBef>
              <a:buNone/>
            </a:pPr>
            <a:endParaRPr lang="ru-RU" sz="24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10AD50BF-333A-1689-0BD3-D5C36A1531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5122" name="Picture 2" descr="Quartiles - MathBitsNotebook(Jr)">
            <a:extLst>
              <a:ext uri="{FF2B5EF4-FFF2-40B4-BE49-F238E27FC236}">
                <a16:creationId xmlns:a16="http://schemas.microsoft.com/office/drawing/2014/main" id="{9B9A3553-A322-59EF-11D8-D8447C479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184" y="4409991"/>
            <a:ext cx="6920431" cy="230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609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98192-9B6A-1B0D-64CA-205EE74DC8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AE08E-71F4-D1FF-BBC0-91D5F2E20517}"/>
              </a:ext>
            </a:extLst>
          </p:cNvPr>
          <p:cNvSpPr>
            <a:spLocks noGrp="1"/>
          </p:cNvSpPr>
          <p:nvPr>
            <p:ph type="title"/>
          </p:nvPr>
        </p:nvSpPr>
        <p:spPr>
          <a:xfrm>
            <a:off x="524186" y="671350"/>
            <a:ext cx="11196636" cy="1325563"/>
          </a:xfrm>
        </p:spPr>
        <p:txBody>
          <a:bodyPr/>
          <a:lstStyle/>
          <a:p>
            <a:r>
              <a:rPr lang="ru-RU" dirty="0" err="1"/>
              <a:t>Межквартильный</a:t>
            </a:r>
            <a:r>
              <a:rPr lang="ru-RU" dirty="0"/>
              <a:t> размах</a:t>
            </a:r>
            <a:endParaRPr dirty="0"/>
          </a:p>
        </p:txBody>
      </p:sp>
      <p:sp>
        <p:nvSpPr>
          <p:cNvPr id="3" name="Content Placeholder 2">
            <a:extLst>
              <a:ext uri="{FF2B5EF4-FFF2-40B4-BE49-F238E27FC236}">
                <a16:creationId xmlns:a16="http://schemas.microsoft.com/office/drawing/2014/main" id="{6DF8B561-C478-D84A-AA71-F4BC3EF068C8}"/>
              </a:ext>
            </a:extLst>
          </p:cNvPr>
          <p:cNvSpPr>
            <a:spLocks noGrp="1"/>
          </p:cNvSpPr>
          <p:nvPr>
            <p:ph idx="1"/>
          </p:nvPr>
        </p:nvSpPr>
        <p:spPr>
          <a:xfrm>
            <a:off x="523012" y="2160433"/>
            <a:ext cx="10841175" cy="4185127"/>
          </a:xfrm>
        </p:spPr>
        <p:txBody>
          <a:bodyPr>
            <a:normAutofit/>
          </a:bodyPr>
          <a:lstStyle/>
          <a:p>
            <a:pPr indent="0" algn="just">
              <a:spcBef>
                <a:spcPct val="20000"/>
              </a:spcBef>
              <a:buNone/>
            </a:pPr>
            <a:r>
              <a:rPr lang="ru-RU" sz="2400" dirty="0">
                <a:solidFill>
                  <a:srgbClr val="102D69"/>
                </a:solidFill>
                <a:cs typeface="Arial" panose="020B0604020202020204" pitchFamily="34" charset="0"/>
              </a:rPr>
              <a:t>Дисперсия может использоваться в качестве показателя точности модели. Особенность дисперсии в том, что она отражает значения, возведенные в квадрат. Поэтому чаше в качестве показателя, отражающего точность модели, используется стандартное отклонение, представляющее собой корень квадратный из дисперсии. </a:t>
            </a:r>
          </a:p>
          <a:p>
            <a:pPr indent="0" algn="ctr">
              <a:spcBef>
                <a:spcPct val="20000"/>
              </a:spcBef>
              <a:buNone/>
            </a:pPr>
            <a:r>
              <a:rPr lang="en-US" sz="2800" dirty="0">
                <a:solidFill>
                  <a:srgbClr val="102D69"/>
                </a:solidFill>
                <a:cs typeface="Arial" panose="020B0604020202020204" pitchFamily="34" charset="0"/>
              </a:rPr>
              <a:t>IRQ = Q</a:t>
            </a:r>
            <a:r>
              <a:rPr lang="en-US" sz="2800" baseline="-25000" dirty="0">
                <a:solidFill>
                  <a:srgbClr val="102D69"/>
                </a:solidFill>
                <a:cs typeface="Arial" panose="020B0604020202020204" pitchFamily="34" charset="0"/>
              </a:rPr>
              <a:t>3</a:t>
            </a:r>
            <a:r>
              <a:rPr lang="en-US" sz="2800" dirty="0">
                <a:solidFill>
                  <a:srgbClr val="102D69"/>
                </a:solidFill>
                <a:cs typeface="Arial" panose="020B0604020202020204" pitchFamily="34" charset="0"/>
              </a:rPr>
              <a:t> – Q</a:t>
            </a:r>
            <a:r>
              <a:rPr lang="en-US" sz="2800" baseline="-25000" dirty="0">
                <a:solidFill>
                  <a:srgbClr val="102D69"/>
                </a:solidFill>
                <a:cs typeface="Arial" panose="020B0604020202020204" pitchFamily="34" charset="0"/>
              </a:rPr>
              <a:t>1</a:t>
            </a:r>
            <a:endParaRPr lang="ru-RU" sz="2800" baseline="-25000" dirty="0">
              <a:solidFill>
                <a:srgbClr val="102D69"/>
              </a:solidFill>
              <a:cs typeface="Arial" panose="020B0604020202020204" pitchFamily="34" charset="0"/>
            </a:endParaRPr>
          </a:p>
          <a:p>
            <a:pPr marL="0" indent="0" algn="just">
              <a:spcBef>
                <a:spcPct val="20000"/>
              </a:spcBef>
              <a:buNone/>
            </a:pPr>
            <a:endParaRPr lang="ru-RU" sz="4500" dirty="0">
              <a:solidFill>
                <a:srgbClr val="102D69"/>
              </a:solidFill>
              <a:cs typeface="Arial" panose="020B0604020202020204" pitchFamily="34" charset="0"/>
            </a:endParaRPr>
          </a:p>
          <a:p>
            <a:pPr marL="0" indent="0" algn="just">
              <a:spcBef>
                <a:spcPct val="20000"/>
              </a:spcBef>
              <a:buNone/>
            </a:pPr>
            <a:endParaRPr lang="ru-RU" sz="24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1577DC69-24D1-3C39-814A-35E5FC49ED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170" name="Picture 2" descr="Picture background">
            <a:extLst>
              <a:ext uri="{FF2B5EF4-FFF2-40B4-BE49-F238E27FC236}">
                <a16:creationId xmlns:a16="http://schemas.microsoft.com/office/drawing/2014/main" id="{AF6C0DC1-B507-6ED6-298E-D25F8B5B35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88" r="13895" b="3749"/>
          <a:stretch>
            <a:fillRect/>
          </a:stretch>
        </p:blipFill>
        <p:spPr bwMode="auto">
          <a:xfrm>
            <a:off x="2854222" y="4597552"/>
            <a:ext cx="6520070" cy="200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43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79E79-D034-EB79-A174-4B868F2D9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CB2753-7C04-A8EE-5362-D071AA9E8694}"/>
              </a:ext>
            </a:extLst>
          </p:cNvPr>
          <p:cNvSpPr>
            <a:spLocks noGrp="1"/>
          </p:cNvSpPr>
          <p:nvPr>
            <p:ph type="title"/>
          </p:nvPr>
        </p:nvSpPr>
        <p:spPr/>
        <p:txBody>
          <a:bodyPr/>
          <a:lstStyle/>
          <a:p>
            <a:r>
              <a:rPr lang="ru-RU" dirty="0" err="1"/>
              <a:t>Межквартильная</a:t>
            </a:r>
            <a:r>
              <a:rPr lang="ru-RU" dirty="0"/>
              <a:t> широта</a:t>
            </a:r>
            <a:endParaRPr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ED9742-A452-53DE-EF29-849709824C6D}"/>
                  </a:ext>
                </a:extLst>
              </p:cNvPr>
              <p:cNvSpPr>
                <a:spLocks noGrp="1"/>
              </p:cNvSpPr>
              <p:nvPr>
                <p:ph idx="1"/>
              </p:nvPr>
            </p:nvSpPr>
            <p:spPr>
              <a:xfrm>
                <a:off x="515937" y="2504989"/>
                <a:ext cx="10841175" cy="4185127"/>
              </a:xfrm>
            </p:spPr>
            <p:txBody>
              <a:bodyPr>
                <a:normAutofit/>
              </a:bodyPr>
              <a:lstStyle/>
              <a:p>
                <a:pPr indent="0" algn="just">
                  <a:spcBef>
                    <a:spcPct val="20000"/>
                  </a:spcBef>
                  <a:buNone/>
                </a:pPr>
                <a:r>
                  <a:rPr lang="ru-RU" sz="2400" dirty="0">
                    <a:solidFill>
                      <a:srgbClr val="102D69"/>
                    </a:solidFill>
                    <a:cs typeface="Arial" panose="020B0604020202020204" pitchFamily="34" charset="0"/>
                  </a:rPr>
                  <a:t>Для оценки меры разброса порядковых переменных может подсчитываться </a:t>
                </a:r>
                <a:r>
                  <a:rPr lang="ru-RU" sz="2400" dirty="0" err="1">
                    <a:solidFill>
                      <a:srgbClr val="102D69"/>
                    </a:solidFill>
                    <a:cs typeface="Arial" panose="020B0604020202020204" pitchFamily="34" charset="0"/>
                  </a:rPr>
                  <a:t>межквартильная</a:t>
                </a:r>
                <a:r>
                  <a:rPr lang="ru-RU" sz="2400" dirty="0">
                    <a:solidFill>
                      <a:srgbClr val="102D69"/>
                    </a:solidFill>
                    <a:cs typeface="Arial" panose="020B0604020202020204" pitchFamily="34" charset="0"/>
                  </a:rPr>
                  <a:t> широта (</a:t>
                </a:r>
                <a:r>
                  <a:rPr lang="ru-RU" sz="2400" dirty="0" err="1">
                    <a:solidFill>
                      <a:srgbClr val="102D69"/>
                    </a:solidFill>
                    <a:cs typeface="Arial" panose="020B0604020202020204" pitchFamily="34" charset="0"/>
                  </a:rPr>
                  <a:t>квартильное</a:t>
                </a:r>
                <a:r>
                  <a:rPr lang="ru-RU" sz="2400" dirty="0">
                    <a:solidFill>
                      <a:srgbClr val="102D69"/>
                    </a:solidFill>
                    <a:cs typeface="Arial" panose="020B0604020202020204" pitchFamily="34" charset="0"/>
                  </a:rPr>
                  <a:t> отклонение).</a:t>
                </a:r>
              </a:p>
              <a:p>
                <a:pPr indent="0" algn="just">
                  <a:spcBef>
                    <a:spcPct val="20000"/>
                  </a:spcBef>
                  <a:buNone/>
                </a:pPr>
                <a:endParaRPr lang="ru-RU" sz="2400" dirty="0">
                  <a:solidFill>
                    <a:srgbClr val="102D69"/>
                  </a:solidFill>
                  <a:cs typeface="Arial" panose="020B0604020202020204" pitchFamily="34" charset="0"/>
                </a:endParaRPr>
              </a:p>
              <a:p>
                <a:pPr indent="0" algn="just">
                  <a:spcBef>
                    <a:spcPct val="20000"/>
                  </a:spcBef>
                  <a:buNone/>
                </a:pPr>
                <a:r>
                  <a:rPr lang="ru-RU" sz="2800" dirty="0" err="1">
                    <a:solidFill>
                      <a:srgbClr val="102D69"/>
                    </a:solidFill>
                    <a:cs typeface="Arial" panose="020B0604020202020204" pitchFamily="34" charset="0"/>
                  </a:rPr>
                  <a:t>Межквартильная</a:t>
                </a:r>
                <a:r>
                  <a:rPr lang="ru-RU" sz="2800" dirty="0">
                    <a:solidFill>
                      <a:srgbClr val="102D69"/>
                    </a:solidFill>
                    <a:cs typeface="Arial" panose="020B0604020202020204" pitchFamily="34" charset="0"/>
                  </a:rPr>
                  <a:t> широта = </a:t>
                </a:r>
                <a14:m>
                  <m:oMath xmlns:m="http://schemas.openxmlformats.org/officeDocument/2006/math">
                    <m:f>
                      <m:fPr>
                        <m:ctrlPr>
                          <a:rPr lang="ru-RU" sz="2800" i="1">
                            <a:solidFill>
                              <a:srgbClr val="102D69"/>
                            </a:solidFill>
                            <a:latin typeface="Cambria Math" panose="02040503050406030204" pitchFamily="18" charset="0"/>
                          </a:rPr>
                        </m:ctrlPr>
                      </m:fPr>
                      <m:num>
                        <m:r>
                          <m:rPr>
                            <m:nor/>
                          </m:rPr>
                          <a:rPr lang="ru-RU" sz="2800" dirty="0">
                            <a:solidFill>
                              <a:srgbClr val="102D69"/>
                            </a:solidFill>
                            <a:cs typeface="Arial" panose="020B0604020202020204" pitchFamily="34" charset="0"/>
                          </a:rPr>
                          <m:t>(Третий квартиль – Первый квартиль)</m:t>
                        </m:r>
                      </m:num>
                      <m:den>
                        <m:r>
                          <a:rPr lang="ru-RU" sz="2800">
                            <a:solidFill>
                              <a:srgbClr val="102D69"/>
                            </a:solidFill>
                            <a:latin typeface="Cambria Math" panose="02040503050406030204" pitchFamily="18" charset="0"/>
                          </a:rPr>
                          <m:t>2</m:t>
                        </m:r>
                      </m:den>
                    </m:f>
                  </m:oMath>
                </a14:m>
                <a:endParaRPr lang="ru-RU" sz="2800" dirty="0">
                  <a:solidFill>
                    <a:srgbClr val="102D69"/>
                  </a:solidFill>
                  <a:cs typeface="Arial" panose="020B0604020202020204" pitchFamily="34" charset="0"/>
                </a:endParaRPr>
              </a:p>
              <a:p>
                <a:pPr indent="0" algn="just">
                  <a:spcBef>
                    <a:spcPct val="20000"/>
                  </a:spcBef>
                  <a:buNone/>
                </a:pPr>
                <a:endParaRPr lang="ru-RU" sz="2400" dirty="0">
                  <a:solidFill>
                    <a:srgbClr val="102D69"/>
                  </a:solidFill>
                  <a:cs typeface="Arial" panose="020B0604020202020204" pitchFamily="34" charset="0"/>
                </a:endParaRPr>
              </a:p>
              <a:p>
                <a:pPr indent="0" algn="just">
                  <a:spcBef>
                    <a:spcPct val="20000"/>
                  </a:spcBef>
                  <a:buNone/>
                </a:pPr>
                <a:r>
                  <a:rPr lang="ru-RU" sz="2400" dirty="0">
                    <a:solidFill>
                      <a:srgbClr val="102D69"/>
                    </a:solidFill>
                    <a:cs typeface="Arial" panose="020B0604020202020204" pitchFamily="34" charset="0"/>
                  </a:rPr>
                  <a:t>Если порядковая переменная имеет 7 значений и квартильное отклонение равно 3, то можно сделать вывод, что мера центральной тенденции (медиана) не точно хорошо характеризует распределение значений переменной, т.к. много респондентов имеют значения, отличающиеся от медианы.</a:t>
                </a:r>
              </a:p>
              <a:p>
                <a:pPr marL="0" indent="0" algn="just">
                  <a:spcBef>
                    <a:spcPct val="20000"/>
                  </a:spcBef>
                  <a:buNone/>
                </a:pPr>
                <a:endParaRPr lang="ru-RU" sz="4500" dirty="0">
                  <a:solidFill>
                    <a:srgbClr val="102D69"/>
                  </a:solidFill>
                  <a:cs typeface="Arial" panose="020B0604020202020204" pitchFamily="34" charset="0"/>
                </a:endParaRPr>
              </a:p>
              <a:p>
                <a:pPr marL="0" indent="0" algn="just">
                  <a:spcBef>
                    <a:spcPct val="20000"/>
                  </a:spcBef>
                  <a:buNone/>
                </a:pPr>
                <a:endParaRPr lang="ru-RU" sz="2400" dirty="0">
                  <a:solidFill>
                    <a:srgbClr val="102D69"/>
                  </a:solidFill>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04ED9742-A452-53DE-EF29-849709824C6D}"/>
                  </a:ext>
                </a:extLst>
              </p:cNvPr>
              <p:cNvSpPr>
                <a:spLocks noGrp="1" noRot="1" noChangeAspect="1" noMove="1" noResize="1" noEditPoints="1" noAdjustHandles="1" noChangeArrowheads="1" noChangeShapeType="1" noTextEdit="1"/>
              </p:cNvSpPr>
              <p:nvPr>
                <p:ph idx="1"/>
              </p:nvPr>
            </p:nvSpPr>
            <p:spPr>
              <a:xfrm>
                <a:off x="515937" y="2504989"/>
                <a:ext cx="10841175" cy="4185127"/>
              </a:xfrm>
              <a:blipFill>
                <a:blip r:embed="rId2"/>
                <a:stretch>
                  <a:fillRect t="-1818" r="-819"/>
                </a:stretch>
              </a:blipFill>
            </p:spPr>
            <p:txBody>
              <a:bodyPr/>
              <a:lstStyle/>
              <a:p>
                <a:r>
                  <a:rPr lang="ru-RU">
                    <a:noFill/>
                  </a:rPr>
                  <a:t> </a:t>
                </a:r>
              </a:p>
            </p:txBody>
          </p:sp>
        </mc:Fallback>
      </mc:AlternateContent>
      <p:sp>
        <p:nvSpPr>
          <p:cNvPr id="7" name="AutoShape 2" descr="Harvard Dataverse homepage">
            <a:extLst>
              <a:ext uri="{FF2B5EF4-FFF2-40B4-BE49-F238E27FC236}">
                <a16:creationId xmlns:a16="http://schemas.microsoft.com/office/drawing/2014/main" id="{77EBAFF6-3BE2-B294-C5E8-A934CF850F2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634313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981D7-48CF-877E-1204-7F9A62EBDB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D1547-2017-0D48-0C5D-1D2478D7FAE0}"/>
              </a:ext>
            </a:extLst>
          </p:cNvPr>
          <p:cNvSpPr>
            <a:spLocks noGrp="1"/>
          </p:cNvSpPr>
          <p:nvPr>
            <p:ph type="title"/>
          </p:nvPr>
        </p:nvSpPr>
        <p:spPr/>
        <p:txBody>
          <a:bodyPr/>
          <a:lstStyle/>
          <a:p>
            <a:r>
              <a:rPr lang="ru-RU" dirty="0"/>
              <a:t>Децильное отношение</a:t>
            </a:r>
            <a:endParaRPr dirty="0"/>
          </a:p>
        </p:txBody>
      </p:sp>
      <p:sp>
        <p:nvSpPr>
          <p:cNvPr id="3" name="Content Placeholder 2">
            <a:extLst>
              <a:ext uri="{FF2B5EF4-FFF2-40B4-BE49-F238E27FC236}">
                <a16:creationId xmlns:a16="http://schemas.microsoft.com/office/drawing/2014/main" id="{858BCD4B-B426-20E5-CED0-0EACD6711D34}"/>
              </a:ext>
            </a:extLst>
          </p:cNvPr>
          <p:cNvSpPr>
            <a:spLocks noGrp="1"/>
          </p:cNvSpPr>
          <p:nvPr>
            <p:ph idx="1"/>
          </p:nvPr>
        </p:nvSpPr>
        <p:spPr>
          <a:xfrm>
            <a:off x="237249" y="2304573"/>
            <a:ext cx="4731924" cy="4185127"/>
          </a:xfrm>
        </p:spPr>
        <p:txBody>
          <a:bodyPr>
            <a:normAutofit/>
          </a:bodyPr>
          <a:lstStyle/>
          <a:p>
            <a:pPr indent="0">
              <a:spcBef>
                <a:spcPct val="20000"/>
              </a:spcBef>
              <a:buNone/>
            </a:pPr>
            <a:r>
              <a:rPr lang="ru-RU" sz="2400" dirty="0">
                <a:solidFill>
                  <a:srgbClr val="102D69"/>
                </a:solidFill>
                <a:cs typeface="Arial" panose="020B0604020202020204" pitchFamily="34" charset="0"/>
              </a:rPr>
              <a:t>Децильное отношение – это отношение границы 10-го дециля к границе 1-го дециля. Данный показатель может, например, демонстрировать насколько больше получают 10 % высокооплачиваемых респондентов в сравнении с 10 % наименее оплачиваемых, что позволит оценить степень неоднородности доходов.</a:t>
            </a:r>
          </a:p>
          <a:p>
            <a:pPr marL="0" indent="0" algn="just">
              <a:spcBef>
                <a:spcPct val="20000"/>
              </a:spcBef>
              <a:buNone/>
            </a:pPr>
            <a:endParaRPr lang="ru-RU" sz="4500" dirty="0">
              <a:solidFill>
                <a:srgbClr val="102D69"/>
              </a:solidFill>
              <a:cs typeface="Arial" panose="020B0604020202020204" pitchFamily="34" charset="0"/>
            </a:endParaRPr>
          </a:p>
          <a:p>
            <a:pPr marL="0" indent="0" algn="just">
              <a:spcBef>
                <a:spcPct val="20000"/>
              </a:spcBef>
              <a:buNone/>
            </a:pPr>
            <a:endParaRPr lang="ru-RU" sz="24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1539A0ED-DD04-6651-9630-8E8F61BCCA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 name="Picture 2" descr="Картинки по запросу &quot;decile ratio inequality&quot;">
            <a:extLst>
              <a:ext uri="{FF2B5EF4-FFF2-40B4-BE49-F238E27FC236}">
                <a16:creationId xmlns:a16="http://schemas.microsoft.com/office/drawing/2014/main" id="{1ACE63AA-8E4B-B8A1-DD33-A77F7F53E0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43" t="14348" r="6694" b="16787"/>
          <a:stretch/>
        </p:blipFill>
        <p:spPr bwMode="auto">
          <a:xfrm>
            <a:off x="5247863" y="2304572"/>
            <a:ext cx="6624947" cy="418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2676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08096-7EFB-689B-0176-E49916D0F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A9C517-E021-A041-0F62-7F48D082EC05}"/>
              </a:ext>
            </a:extLst>
          </p:cNvPr>
          <p:cNvSpPr>
            <a:spLocks noGrp="1"/>
          </p:cNvSpPr>
          <p:nvPr>
            <p:ph type="title"/>
          </p:nvPr>
        </p:nvSpPr>
        <p:spPr/>
        <p:txBody>
          <a:bodyPr/>
          <a:lstStyle/>
          <a:p>
            <a:r>
              <a:rPr lang="ru-RU" dirty="0"/>
              <a:t>Нормальное распределение</a:t>
            </a:r>
            <a:endParaRPr dirty="0"/>
          </a:p>
        </p:txBody>
      </p:sp>
      <p:sp>
        <p:nvSpPr>
          <p:cNvPr id="3" name="Content Placeholder 2">
            <a:extLst>
              <a:ext uri="{FF2B5EF4-FFF2-40B4-BE49-F238E27FC236}">
                <a16:creationId xmlns:a16="http://schemas.microsoft.com/office/drawing/2014/main" id="{77C1D684-1547-BD6D-C4D3-765437401742}"/>
              </a:ext>
            </a:extLst>
          </p:cNvPr>
          <p:cNvSpPr>
            <a:spLocks noGrp="1"/>
          </p:cNvSpPr>
          <p:nvPr>
            <p:ph idx="1"/>
          </p:nvPr>
        </p:nvSpPr>
        <p:spPr>
          <a:xfrm>
            <a:off x="515937" y="2504989"/>
            <a:ext cx="10841175" cy="4185127"/>
          </a:xfrm>
        </p:spPr>
        <p:txBody>
          <a:bodyPr>
            <a:normAutofit/>
          </a:bodyPr>
          <a:lstStyle/>
          <a:p>
            <a:pPr marL="0" indent="0" algn="just">
              <a:lnSpc>
                <a:spcPct val="80000"/>
              </a:lnSpc>
              <a:buNone/>
            </a:pPr>
            <a:r>
              <a:rPr lang="ru-RU" altLang="ru-RU" sz="2400" dirty="0">
                <a:solidFill>
                  <a:srgbClr val="102D69"/>
                </a:solidFill>
                <a:cs typeface="Arial" panose="020B0604020202020204" pitchFamily="34" charset="0"/>
              </a:rPr>
              <a:t>Определенные методы анализа могут применяться если значения метрических переменных подчиняются нормальному распределению. При таком распределении большая часть значений группируется около среднего значения, по обе стороны от которого частота наблюдений равномерно снижается. Если провести вертикальную линию через центр гистограммы, то график будет выглядеть идентично по обе стороны от вертикальной линии. Линия, соединяющая вершины составляющих гистограмму столбиков, будет иметь вид симметричного купола. На практике не встречаются выборки, строго подчиняющиеся нормальному распределению. Однако есть распределения, которые статистически значимо не отличаются от нормального распределения, Перед тем, как применять методы анализа необходимо выяснить можно ли распределение считать нормальным и насколько сильно оно отличается от нормального. </a:t>
            </a:r>
          </a:p>
          <a:p>
            <a:pPr marL="0" indent="0" algn="just">
              <a:spcBef>
                <a:spcPct val="20000"/>
              </a:spcBef>
              <a:buNone/>
            </a:pPr>
            <a:endParaRPr lang="ru-RU" sz="4500" dirty="0">
              <a:solidFill>
                <a:srgbClr val="102D69"/>
              </a:solidFill>
              <a:cs typeface="Arial" panose="020B0604020202020204" pitchFamily="34" charset="0"/>
            </a:endParaRPr>
          </a:p>
          <a:p>
            <a:pPr marL="0" indent="0" algn="just">
              <a:spcBef>
                <a:spcPct val="20000"/>
              </a:spcBef>
              <a:buNone/>
            </a:pPr>
            <a:endParaRPr lang="ru-RU" sz="2400" dirty="0">
              <a:solidFill>
                <a:srgbClr val="102D69"/>
              </a:solidFill>
              <a:cs typeface="Arial" panose="020B0604020202020204" pitchFamily="34" charset="0"/>
            </a:endParaRPr>
          </a:p>
        </p:txBody>
      </p:sp>
      <p:sp>
        <p:nvSpPr>
          <p:cNvPr id="7" name="AutoShape 2" descr="Harvard Dataverse homepage">
            <a:extLst>
              <a:ext uri="{FF2B5EF4-FFF2-40B4-BE49-F238E27FC236}">
                <a16:creationId xmlns:a16="http://schemas.microsoft.com/office/drawing/2014/main" id="{6EF32067-63D9-CC2E-F025-B83425B2BCE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999563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0D414-C2A2-C400-C313-25AEC3786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3CE38-A810-F9C6-FC25-1BA564720129}"/>
              </a:ext>
            </a:extLst>
          </p:cNvPr>
          <p:cNvSpPr>
            <a:spLocks noGrp="1"/>
          </p:cNvSpPr>
          <p:nvPr>
            <p:ph type="title"/>
          </p:nvPr>
        </p:nvSpPr>
        <p:spPr/>
        <p:txBody>
          <a:bodyPr/>
          <a:lstStyle/>
          <a:p>
            <a:r>
              <a:rPr lang="ru-RU" dirty="0"/>
              <a:t>Нормальное распределение</a:t>
            </a:r>
            <a:endParaRPr dirty="0"/>
          </a:p>
        </p:txBody>
      </p:sp>
      <p:sp>
        <p:nvSpPr>
          <p:cNvPr id="7" name="AutoShape 2" descr="Harvard Dataverse homepage">
            <a:extLst>
              <a:ext uri="{FF2B5EF4-FFF2-40B4-BE49-F238E27FC236}">
                <a16:creationId xmlns:a16="http://schemas.microsoft.com/office/drawing/2014/main" id="{8FCC56A4-549C-1541-751F-6E2948FB6C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6" name="Picture 2" descr="Картинки по запросу &quot;normal distribution&quot;">
            <a:extLst>
              <a:ext uri="{FF2B5EF4-FFF2-40B4-BE49-F238E27FC236}">
                <a16:creationId xmlns:a16="http://schemas.microsoft.com/office/drawing/2014/main" id="{5210F1E0-D129-2D85-C2D1-09B156BD88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92" t="21522" r="11999" b="12791"/>
          <a:stretch/>
        </p:blipFill>
        <p:spPr bwMode="auto">
          <a:xfrm>
            <a:off x="2676939" y="2213339"/>
            <a:ext cx="7006424" cy="444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80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F9863-B78C-AE20-FFDA-CB993E149E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989E9E-A5CA-4DE6-41E5-5DF77F780DBB}"/>
              </a:ext>
            </a:extLst>
          </p:cNvPr>
          <p:cNvSpPr>
            <a:spLocks noGrp="1"/>
          </p:cNvSpPr>
          <p:nvPr>
            <p:ph type="title"/>
          </p:nvPr>
        </p:nvSpPr>
        <p:spPr/>
        <p:txBody>
          <a:bodyPr/>
          <a:lstStyle/>
          <a:p>
            <a:r>
              <a:rPr lang="ru-RU" dirty="0"/>
              <a:t>Темы</a:t>
            </a:r>
            <a:r>
              <a:rPr dirty="0"/>
              <a:t> </a:t>
            </a:r>
            <a:r>
              <a:rPr lang="ru-RU" dirty="0"/>
              <a:t>дисциплины</a:t>
            </a:r>
            <a:endParaRPr dirty="0"/>
          </a:p>
        </p:txBody>
      </p:sp>
      <p:sp>
        <p:nvSpPr>
          <p:cNvPr id="3" name="Content Placeholder 2">
            <a:extLst>
              <a:ext uri="{FF2B5EF4-FFF2-40B4-BE49-F238E27FC236}">
                <a16:creationId xmlns:a16="http://schemas.microsoft.com/office/drawing/2014/main" id="{BBCB8389-B81D-85BD-C2D5-F311107EF7B1}"/>
              </a:ext>
            </a:extLst>
          </p:cNvPr>
          <p:cNvSpPr>
            <a:spLocks noGrp="1"/>
          </p:cNvSpPr>
          <p:nvPr>
            <p:ph idx="1"/>
          </p:nvPr>
        </p:nvSpPr>
        <p:spPr>
          <a:xfrm>
            <a:off x="515939" y="2304573"/>
            <a:ext cx="11196636" cy="4171383"/>
          </a:xfrm>
        </p:spPr>
        <p:txBody>
          <a:bodyPr>
            <a:noAutofit/>
          </a:bodyPr>
          <a:lstStyle/>
          <a:p>
            <a:pPr lvl="1">
              <a:lnSpc>
                <a:spcPct val="100000"/>
              </a:lnSpc>
              <a:spcBef>
                <a:spcPts val="0"/>
              </a:spcBef>
            </a:pPr>
            <a:r>
              <a:rPr lang="ru-RU" sz="2400" dirty="0"/>
              <a:t>Тема 1. Введение в Python. </a:t>
            </a:r>
          </a:p>
          <a:p>
            <a:pPr marL="457200" lvl="1" indent="0">
              <a:lnSpc>
                <a:spcPct val="100000"/>
              </a:lnSpc>
              <a:spcBef>
                <a:spcPts val="0"/>
              </a:spcBef>
              <a:buNone/>
            </a:pPr>
            <a:r>
              <a:rPr lang="ru-RU" sz="2200" dirty="0"/>
              <a:t>Синтаксис языка. Типы данных и переменные. Структуры данных и их свойства. Работа с функциями. </a:t>
            </a:r>
          </a:p>
          <a:p>
            <a:pPr lvl="1">
              <a:lnSpc>
                <a:spcPct val="100000"/>
              </a:lnSpc>
              <a:spcBef>
                <a:spcPts val="0"/>
              </a:spcBef>
            </a:pPr>
            <a:r>
              <a:rPr lang="ru-RU" sz="2400" dirty="0"/>
              <a:t>Тема 2. Работа с данными </a:t>
            </a:r>
          </a:p>
          <a:p>
            <a:pPr marL="457200" lvl="1" indent="0">
              <a:lnSpc>
                <a:spcPct val="100000"/>
              </a:lnSpc>
              <a:spcBef>
                <a:spcPts val="0"/>
              </a:spcBef>
              <a:buNone/>
            </a:pPr>
            <a:r>
              <a:rPr lang="ru-RU" sz="2200" dirty="0"/>
              <a:t>Работа с таблицами. Обработка и проверка данных перед анализом. Внесение изменений в данные. Объединение таблиц. Группировка и агрегирование данных. Библиотека </a:t>
            </a:r>
            <a:r>
              <a:rPr lang="ru-RU" sz="2200" dirty="0" err="1"/>
              <a:t>pandas</a:t>
            </a:r>
            <a:r>
              <a:rPr lang="ru-RU" sz="2200" dirty="0"/>
              <a:t>.</a:t>
            </a:r>
          </a:p>
          <a:p>
            <a:pPr lvl="1">
              <a:lnSpc>
                <a:spcPct val="100000"/>
              </a:lnSpc>
              <a:spcBef>
                <a:spcPts val="0"/>
              </a:spcBef>
            </a:pPr>
            <a:r>
              <a:rPr lang="ru-RU" sz="2400" dirty="0"/>
              <a:t>Тема 3. Описательный анализ данных </a:t>
            </a:r>
          </a:p>
          <a:p>
            <a:pPr marL="457200" lvl="1" indent="0">
              <a:lnSpc>
                <a:spcPct val="100000"/>
              </a:lnSpc>
              <a:spcBef>
                <a:spcPts val="0"/>
              </a:spcBef>
              <a:buNone/>
            </a:pPr>
            <a:r>
              <a:rPr lang="ru-RU" sz="2200" dirty="0"/>
              <a:t>Частотный анализ данных. Описательная статистика. Подготовка данных для создания сводных таблиц. Нормальное распределение, </a:t>
            </a:r>
            <a:r>
              <a:rPr lang="en" sz="2200" dirty="0"/>
              <a:t>Z-</a:t>
            </a:r>
            <a:r>
              <a:rPr lang="ru-RU" sz="2200" dirty="0"/>
              <a:t>стандартизация, тест Колмогорова-Смирнова. </a:t>
            </a:r>
          </a:p>
          <a:p>
            <a:pPr marL="0" indent="0" algn="just">
              <a:lnSpc>
                <a:spcPct val="100000"/>
              </a:lnSpc>
              <a:spcBef>
                <a:spcPts val="0"/>
              </a:spcBef>
              <a:buNone/>
            </a:pPr>
            <a:endParaRPr lang="ru-RU" sz="2400" dirty="0"/>
          </a:p>
        </p:txBody>
      </p:sp>
      <p:pic>
        <p:nvPicPr>
          <p:cNvPr id="4" name="Picture 14" descr="Picture background">
            <a:extLst>
              <a:ext uri="{FF2B5EF4-FFF2-40B4-BE49-F238E27FC236}">
                <a16:creationId xmlns:a16="http://schemas.microsoft.com/office/drawing/2014/main" id="{20CDE100-6187-84B8-524B-EF4E7E8046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265" b="14747"/>
          <a:stretch>
            <a:fillRect/>
          </a:stretch>
        </p:blipFill>
        <p:spPr bwMode="auto">
          <a:xfrm>
            <a:off x="9064008" y="382044"/>
            <a:ext cx="2395556" cy="2264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111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8CE6F-9241-65CF-3F81-839C2D07C8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BB965F-A1F8-0497-251A-0443F2F2DBE5}"/>
              </a:ext>
            </a:extLst>
          </p:cNvPr>
          <p:cNvSpPr>
            <a:spLocks noGrp="1"/>
          </p:cNvSpPr>
          <p:nvPr>
            <p:ph type="title"/>
          </p:nvPr>
        </p:nvSpPr>
        <p:spPr/>
        <p:txBody>
          <a:bodyPr>
            <a:normAutofit/>
          </a:bodyPr>
          <a:lstStyle/>
          <a:p>
            <a:r>
              <a:rPr lang="en-US" sz="3600" dirty="0"/>
              <a:t>Z-</a:t>
            </a:r>
            <a:r>
              <a:rPr lang="ru-RU" sz="3600" dirty="0"/>
              <a:t>стандартизация (нормирование)</a:t>
            </a:r>
            <a:endParaRPr sz="3600" dirty="0"/>
          </a:p>
        </p:txBody>
      </p:sp>
      <p:sp>
        <p:nvSpPr>
          <p:cNvPr id="7" name="AutoShape 2" descr="Harvard Dataverse homepage">
            <a:extLst>
              <a:ext uri="{FF2B5EF4-FFF2-40B4-BE49-F238E27FC236}">
                <a16:creationId xmlns:a16="http://schemas.microsoft.com/office/drawing/2014/main" id="{943B4A8B-7EDA-7777-B90F-B4149CD664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TextBox 3">
            <a:extLst>
              <a:ext uri="{FF2B5EF4-FFF2-40B4-BE49-F238E27FC236}">
                <a16:creationId xmlns:a16="http://schemas.microsoft.com/office/drawing/2014/main" id="{0639D550-FC96-3468-A09C-C31B9CC26F9D}"/>
              </a:ext>
            </a:extLst>
          </p:cNvPr>
          <p:cNvSpPr txBox="1"/>
          <p:nvPr/>
        </p:nvSpPr>
        <p:spPr>
          <a:xfrm>
            <a:off x="695739" y="2304573"/>
            <a:ext cx="10800522" cy="4293483"/>
          </a:xfrm>
          <a:prstGeom prst="rect">
            <a:avLst/>
          </a:prstGeom>
          <a:noFill/>
        </p:spPr>
        <p:txBody>
          <a:bodyPr wrap="square">
            <a:spAutoFit/>
          </a:bodyPr>
          <a:lstStyle/>
          <a:p>
            <a:pPr algn="just">
              <a:spcBef>
                <a:spcPts val="0"/>
              </a:spcBef>
              <a:defRPr/>
            </a:pPr>
            <a:r>
              <a:rPr lang="ru-RU" sz="2100" dirty="0">
                <a:solidFill>
                  <a:srgbClr val="102D69"/>
                </a:solidFill>
                <a:cs typeface="Arial"/>
              </a:rPr>
              <a:t>В нормальном распределении среднее арифметическое равно 0, а стандартное отклонение – 1. Любые данные могут быть преобразованы таким образом, чтобы среднее арифметическое было равно 0, а стандартное отклонение – 1. Процедура называется стандартизацией данных. Для этого мы из каждого значения переменной вычитаем среднее значение и делим эту разницу на стандартное отклонение. Получаемые значения называются </a:t>
            </a:r>
            <a:r>
              <a:rPr lang="en" sz="2100" dirty="0">
                <a:solidFill>
                  <a:srgbClr val="102D69"/>
                </a:solidFill>
                <a:cs typeface="Arial"/>
              </a:rPr>
              <a:t>z-</a:t>
            </a:r>
            <a:r>
              <a:rPr lang="ru-RU" sz="2100" dirty="0">
                <a:solidFill>
                  <a:srgbClr val="102D69"/>
                </a:solidFill>
                <a:cs typeface="Arial"/>
              </a:rPr>
              <a:t>значения.</a:t>
            </a:r>
            <a:endParaRPr lang="ru-RU" sz="2100" dirty="0">
              <a:solidFill>
                <a:srgbClr val="102D69"/>
              </a:solidFill>
            </a:endParaRPr>
          </a:p>
          <a:p>
            <a:pPr algn="just">
              <a:spcBef>
                <a:spcPts val="0"/>
              </a:spcBef>
              <a:defRPr/>
            </a:pPr>
            <a:endParaRPr lang="ru-RU" sz="2100" dirty="0">
              <a:solidFill>
                <a:srgbClr val="102D69"/>
              </a:solidFill>
              <a:cs typeface="Arial"/>
            </a:endParaRPr>
          </a:p>
          <a:p>
            <a:pPr algn="just">
              <a:spcBef>
                <a:spcPts val="0"/>
              </a:spcBef>
              <a:defRPr/>
            </a:pPr>
            <a:endParaRPr lang="ru-RU" sz="2100" dirty="0">
              <a:solidFill>
                <a:srgbClr val="102D69"/>
              </a:solidFill>
              <a:cs typeface="Arial"/>
            </a:endParaRPr>
          </a:p>
          <a:p>
            <a:pPr algn="just">
              <a:spcBef>
                <a:spcPts val="0"/>
              </a:spcBef>
              <a:defRPr/>
            </a:pPr>
            <a:r>
              <a:rPr lang="ru-RU" sz="2100" dirty="0">
                <a:solidFill>
                  <a:srgbClr val="102D69"/>
                </a:solidFill>
                <a:cs typeface="Arial"/>
              </a:rPr>
              <a:t> </a:t>
            </a:r>
            <a:endParaRPr lang="ru-RU" sz="2100" dirty="0">
              <a:solidFill>
                <a:srgbClr val="102D69"/>
              </a:solidFill>
            </a:endParaRPr>
          </a:p>
          <a:p>
            <a:pPr algn="just">
              <a:spcBef>
                <a:spcPts val="0"/>
              </a:spcBef>
              <a:defRPr/>
            </a:pPr>
            <a:r>
              <a:rPr lang="ru-RU" sz="2100" dirty="0">
                <a:solidFill>
                  <a:srgbClr val="102D69"/>
                </a:solidFill>
                <a:cs typeface="Arial"/>
              </a:rPr>
              <a:t>	</a:t>
            </a:r>
            <a:endParaRPr lang="ru-RU" sz="2100" dirty="0">
              <a:solidFill>
                <a:srgbClr val="102D69"/>
              </a:solidFill>
            </a:endParaRPr>
          </a:p>
          <a:p>
            <a:pPr algn="just">
              <a:spcBef>
                <a:spcPts val="0"/>
              </a:spcBef>
              <a:defRPr/>
            </a:pPr>
            <a:r>
              <a:rPr lang="ru-RU" sz="2100" dirty="0">
                <a:solidFill>
                  <a:srgbClr val="102D69"/>
                </a:solidFill>
                <a:cs typeface="Arial"/>
              </a:rPr>
              <a:t>	Для наблюдений, имеющих значение переменной выше её среднего значения </a:t>
            </a:r>
            <a:r>
              <a:rPr lang="en" sz="2100" dirty="0">
                <a:solidFill>
                  <a:srgbClr val="102D69"/>
                </a:solidFill>
                <a:cs typeface="Arial"/>
              </a:rPr>
              <a:t>z-</a:t>
            </a:r>
            <a:r>
              <a:rPr lang="ru-RU" sz="2100" dirty="0">
                <a:solidFill>
                  <a:srgbClr val="102D69"/>
                </a:solidFill>
                <a:cs typeface="Arial"/>
              </a:rPr>
              <a:t>значение положительно, ниже среднего – отрицательно, равно среднему – ноль. </a:t>
            </a:r>
            <a:endParaRPr lang="ru-RU" sz="2100" dirty="0">
              <a:solidFill>
                <a:srgbClr val="102D69"/>
              </a:solidFill>
            </a:endParaRPr>
          </a:p>
          <a:p>
            <a:pPr algn="just"/>
            <a:endParaRPr lang="ru-RU" sz="2100" dirty="0">
              <a:solidFill>
                <a:srgbClr val="102D69"/>
              </a:solidFill>
              <a:cs typeface="Arial" panose="020B0604020202020204" pitchFamily="34" charset="0"/>
            </a:endParaRPr>
          </a:p>
        </p:txBody>
      </p:sp>
      <p:pic>
        <p:nvPicPr>
          <p:cNvPr id="5" name="Picture 2" descr="Стандартизация данных и стандартизованные шкалы в психологии">
            <a:extLst>
              <a:ext uri="{FF2B5EF4-FFF2-40B4-BE49-F238E27FC236}">
                <a16:creationId xmlns:a16="http://schemas.microsoft.com/office/drawing/2014/main" id="{4DD97E28-CF90-2B66-32BA-3E92229728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446"/>
          <a:stretch/>
        </p:blipFill>
        <p:spPr bwMode="auto">
          <a:xfrm>
            <a:off x="4881438" y="4108748"/>
            <a:ext cx="2465637" cy="137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42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318A1-E266-6704-A56B-3850BEAC1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26BDC-8080-492E-3075-8EFB3D0FD374}"/>
              </a:ext>
            </a:extLst>
          </p:cNvPr>
          <p:cNvSpPr>
            <a:spLocks noGrp="1"/>
          </p:cNvSpPr>
          <p:nvPr>
            <p:ph type="title"/>
          </p:nvPr>
        </p:nvSpPr>
        <p:spPr/>
        <p:txBody>
          <a:bodyPr>
            <a:normAutofit/>
          </a:bodyPr>
          <a:lstStyle/>
          <a:p>
            <a:r>
              <a:rPr lang="en-US" sz="3600" dirty="0"/>
              <a:t>Z-</a:t>
            </a:r>
            <a:r>
              <a:rPr lang="ru-RU" sz="3600" dirty="0"/>
              <a:t>стандартизация (нормирование)</a:t>
            </a:r>
            <a:endParaRPr sz="3600" dirty="0"/>
          </a:p>
        </p:txBody>
      </p:sp>
      <p:sp>
        <p:nvSpPr>
          <p:cNvPr id="7" name="AutoShape 2" descr="Harvard Dataverse homepage">
            <a:extLst>
              <a:ext uri="{FF2B5EF4-FFF2-40B4-BE49-F238E27FC236}">
                <a16:creationId xmlns:a16="http://schemas.microsoft.com/office/drawing/2014/main" id="{27874BF0-C223-7CBA-F350-F42C8622861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 name="Рисунок 2" descr="Вырезка экрана">
            <a:extLst>
              <a:ext uri="{FF2B5EF4-FFF2-40B4-BE49-F238E27FC236}">
                <a16:creationId xmlns:a16="http://schemas.microsoft.com/office/drawing/2014/main" id="{F49F271B-D198-77F6-7F9E-33FB971BD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521" y="2306454"/>
            <a:ext cx="9471993" cy="4275456"/>
          </a:xfrm>
          <a:prstGeom prst="rect">
            <a:avLst/>
          </a:prstGeom>
        </p:spPr>
      </p:pic>
    </p:spTree>
    <p:extLst>
      <p:ext uri="{BB962C8B-B14F-4D97-AF65-F5344CB8AC3E}">
        <p14:creationId xmlns:p14="http://schemas.microsoft.com/office/powerpoint/2010/main" val="3426210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F3D27-CA26-3C2F-7798-C460F5EB3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30D1B9-FF3F-EF05-E47C-14D6C2F0F354}"/>
              </a:ext>
            </a:extLst>
          </p:cNvPr>
          <p:cNvSpPr>
            <a:spLocks noGrp="1"/>
          </p:cNvSpPr>
          <p:nvPr>
            <p:ph type="title"/>
          </p:nvPr>
        </p:nvSpPr>
        <p:spPr/>
        <p:txBody>
          <a:bodyPr>
            <a:normAutofit/>
          </a:bodyPr>
          <a:lstStyle/>
          <a:p>
            <a:r>
              <a:rPr lang="ru-RU" sz="3600" dirty="0"/>
              <a:t>Оценка отличия распределения от нормального</a:t>
            </a:r>
            <a:endParaRPr sz="3600" dirty="0"/>
          </a:p>
        </p:txBody>
      </p:sp>
      <p:sp>
        <p:nvSpPr>
          <p:cNvPr id="7" name="AutoShape 2" descr="Harvard Dataverse homepage">
            <a:extLst>
              <a:ext uri="{FF2B5EF4-FFF2-40B4-BE49-F238E27FC236}">
                <a16:creationId xmlns:a16="http://schemas.microsoft.com/office/drawing/2014/main" id="{F6F26104-DAB3-55CD-A6C5-60676FB08F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TextBox 3">
            <a:extLst>
              <a:ext uri="{FF2B5EF4-FFF2-40B4-BE49-F238E27FC236}">
                <a16:creationId xmlns:a16="http://schemas.microsoft.com/office/drawing/2014/main" id="{68881338-6D96-6CC4-982F-F9EA981892F3}"/>
              </a:ext>
            </a:extLst>
          </p:cNvPr>
          <p:cNvSpPr txBox="1"/>
          <p:nvPr/>
        </p:nvSpPr>
        <p:spPr>
          <a:xfrm>
            <a:off x="695739" y="2417947"/>
            <a:ext cx="10800522" cy="2585323"/>
          </a:xfrm>
          <a:prstGeom prst="rect">
            <a:avLst/>
          </a:prstGeom>
          <a:noFill/>
        </p:spPr>
        <p:txBody>
          <a:bodyPr wrap="square">
            <a:spAutoFit/>
          </a:bodyPr>
          <a:lstStyle/>
          <a:p>
            <a:pPr algn="just"/>
            <a:r>
              <a:rPr lang="ru-RU" sz="2400" dirty="0">
                <a:solidFill>
                  <a:srgbClr val="102D69"/>
                </a:solidFill>
                <a:cs typeface="Arial" panose="020B0604020202020204" pitchFamily="34" charset="0"/>
              </a:rPr>
              <a:t>Частотное распределение может отличаться от нормального в двух основных направлениях:</a:t>
            </a:r>
          </a:p>
          <a:p>
            <a:pPr algn="just"/>
            <a:r>
              <a:rPr lang="ru-RU" sz="2400" dirty="0">
                <a:solidFill>
                  <a:srgbClr val="102D69"/>
                </a:solidFill>
                <a:cs typeface="Arial" panose="020B0604020202020204" pitchFamily="34" charset="0"/>
              </a:rPr>
              <a:t>	1) Симметричность распределения (</a:t>
            </a:r>
            <a:r>
              <a:rPr lang="en-US" sz="2400" dirty="0">
                <a:solidFill>
                  <a:srgbClr val="102D69"/>
                </a:solidFill>
                <a:cs typeface="Arial" panose="020B0604020202020204" pitchFamily="34" charset="0"/>
              </a:rPr>
              <a:t>Skewness</a:t>
            </a:r>
            <a:r>
              <a:rPr lang="ru-RU" sz="2400" dirty="0">
                <a:solidFill>
                  <a:srgbClr val="102D69"/>
                </a:solidFill>
                <a:cs typeface="Arial" panose="020B0604020202020204" pitchFamily="34" charset="0"/>
              </a:rPr>
              <a:t>);</a:t>
            </a:r>
          </a:p>
          <a:p>
            <a:pPr algn="just"/>
            <a:r>
              <a:rPr lang="ru-RU" sz="2400" dirty="0">
                <a:solidFill>
                  <a:srgbClr val="102D69"/>
                </a:solidFill>
                <a:cs typeface="Arial" panose="020B0604020202020204" pitchFamily="34" charset="0"/>
              </a:rPr>
              <a:t>	2) Заострённость распределения (</a:t>
            </a:r>
            <a:r>
              <a:rPr lang="en-US" sz="2400" dirty="0">
                <a:solidFill>
                  <a:srgbClr val="102D69"/>
                </a:solidFill>
                <a:cs typeface="Arial" panose="020B0604020202020204" pitchFamily="34" charset="0"/>
              </a:rPr>
              <a:t>Kurtosis</a:t>
            </a:r>
            <a:r>
              <a:rPr lang="ru-RU" sz="2400" dirty="0">
                <a:solidFill>
                  <a:srgbClr val="102D69"/>
                </a:solidFill>
                <a:cs typeface="Arial" panose="020B0604020202020204" pitchFamily="34" charset="0"/>
              </a:rPr>
              <a:t>).</a:t>
            </a:r>
          </a:p>
          <a:p>
            <a:pPr algn="just"/>
            <a:r>
              <a:rPr lang="ru-RU" sz="2400" dirty="0">
                <a:solidFill>
                  <a:srgbClr val="102D69"/>
                </a:solidFill>
                <a:cs typeface="Arial" panose="020B0604020202020204" pitchFamily="34" charset="0"/>
              </a:rPr>
              <a:t>	В случае нормального распределения значение показателя симметричности равно 0, а показателя эксцесса равно 3. </a:t>
            </a:r>
          </a:p>
          <a:p>
            <a:pPr algn="just"/>
            <a:endParaRPr lang="ru-RU" sz="1800"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8067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F7A17-3B57-AFFF-6F35-26AE79749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8C34DB-D18C-270D-B62F-3EEE6AD94DB2}"/>
              </a:ext>
            </a:extLst>
          </p:cNvPr>
          <p:cNvSpPr>
            <a:spLocks noGrp="1"/>
          </p:cNvSpPr>
          <p:nvPr>
            <p:ph type="title"/>
          </p:nvPr>
        </p:nvSpPr>
        <p:spPr/>
        <p:txBody>
          <a:bodyPr>
            <a:normAutofit/>
          </a:bodyPr>
          <a:lstStyle/>
          <a:p>
            <a:r>
              <a:rPr lang="ru-RU" sz="3600" dirty="0"/>
              <a:t>Симметричность распределения</a:t>
            </a:r>
            <a:endParaRPr sz="3600" dirty="0"/>
          </a:p>
        </p:txBody>
      </p:sp>
      <p:sp>
        <p:nvSpPr>
          <p:cNvPr id="7" name="AutoShape 2" descr="Harvard Dataverse homepage">
            <a:extLst>
              <a:ext uri="{FF2B5EF4-FFF2-40B4-BE49-F238E27FC236}">
                <a16:creationId xmlns:a16="http://schemas.microsoft.com/office/drawing/2014/main" id="{DDBEC6EF-77B7-9266-5B62-C766D6059B7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TextBox 3">
            <a:extLst>
              <a:ext uri="{FF2B5EF4-FFF2-40B4-BE49-F238E27FC236}">
                <a16:creationId xmlns:a16="http://schemas.microsoft.com/office/drawing/2014/main" id="{2C3E1AAA-F8D7-74A0-D7F4-6D6D08FC1C85}"/>
              </a:ext>
            </a:extLst>
          </p:cNvPr>
          <p:cNvSpPr txBox="1"/>
          <p:nvPr/>
        </p:nvSpPr>
        <p:spPr>
          <a:xfrm>
            <a:off x="695739" y="2417947"/>
            <a:ext cx="10800522" cy="2954655"/>
          </a:xfrm>
          <a:prstGeom prst="rect">
            <a:avLst/>
          </a:prstGeom>
          <a:noFill/>
        </p:spPr>
        <p:txBody>
          <a:bodyPr wrap="square">
            <a:spAutoFit/>
          </a:bodyPr>
          <a:lstStyle/>
          <a:p>
            <a:pPr algn="just">
              <a:tabLst>
                <a:tab pos="723900" algn="l"/>
              </a:tabLst>
            </a:pPr>
            <a:r>
              <a:rPr lang="ru-RU" sz="2400" dirty="0">
                <a:solidFill>
                  <a:srgbClr val="102D69"/>
                </a:solidFill>
                <a:cs typeface="Arial" panose="020B0604020202020204" pitchFamily="34" charset="0"/>
              </a:rPr>
              <a:t>В случае асимметричного распределения </a:t>
            </a:r>
            <a:r>
              <a:rPr lang="fr-FR" sz="2400" dirty="0">
                <a:solidFill>
                  <a:srgbClr val="102D69"/>
                </a:solidFill>
                <a:cs typeface="Arial" panose="020B0604020202020204" pitchFamily="34" charset="0"/>
              </a:rPr>
              <a:t>(</a:t>
            </a:r>
            <a:r>
              <a:rPr lang="fr-FR" sz="2400" dirty="0" err="1">
                <a:solidFill>
                  <a:srgbClr val="102D69"/>
                </a:solidFill>
                <a:cs typeface="Arial" panose="020B0604020202020204" pitchFamily="34" charset="0"/>
              </a:rPr>
              <a:t>skewed</a:t>
            </a:r>
            <a:r>
              <a:rPr lang="fr-FR" sz="2400" dirty="0">
                <a:solidFill>
                  <a:srgbClr val="102D69"/>
                </a:solidFill>
                <a:cs typeface="Arial" panose="020B0604020202020204" pitchFamily="34" charset="0"/>
              </a:rPr>
              <a:t> distribution)</a:t>
            </a:r>
            <a:r>
              <a:rPr lang="ru-RU" sz="2400" dirty="0">
                <a:solidFill>
                  <a:srgbClr val="102D69"/>
                </a:solidFill>
                <a:cs typeface="Arial" panose="020B0604020202020204" pitchFamily="34" charset="0"/>
              </a:rPr>
              <a:t> наиболее часто встречающиеся значения (самые высокие столбики гистограммы) расположены большей частью на одной из сторон шкалы.  Т.е. на одной стороне шкалы сосредоточены самые высокие столбики, а при приближении к другой стороне шкалы высота столбиков снижается. Несимметричные распределения могут иметь как положительную асимметрию (перекос в сторону меньших значений), так и отрицательную (перекос в сторону больших значений).</a:t>
            </a:r>
          </a:p>
          <a:p>
            <a:pPr algn="just"/>
            <a:endParaRPr lang="ru-RU" sz="1800" dirty="0">
              <a:solidFill>
                <a:schemeClr val="bg2">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4496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F1CA4-8BF3-CB10-A592-61A028AD8F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ED5B8-B351-4C31-F725-9A01FA008583}"/>
              </a:ext>
            </a:extLst>
          </p:cNvPr>
          <p:cNvSpPr>
            <a:spLocks noGrp="1"/>
          </p:cNvSpPr>
          <p:nvPr>
            <p:ph type="title"/>
          </p:nvPr>
        </p:nvSpPr>
        <p:spPr/>
        <p:txBody>
          <a:bodyPr>
            <a:normAutofit/>
          </a:bodyPr>
          <a:lstStyle/>
          <a:p>
            <a:r>
              <a:rPr lang="ru-RU" sz="3600" dirty="0"/>
              <a:t>Симметричность распределения</a:t>
            </a:r>
            <a:endParaRPr sz="3600" dirty="0"/>
          </a:p>
        </p:txBody>
      </p:sp>
      <p:sp>
        <p:nvSpPr>
          <p:cNvPr id="7" name="AutoShape 2" descr="Harvard Dataverse homepage">
            <a:extLst>
              <a:ext uri="{FF2B5EF4-FFF2-40B4-BE49-F238E27FC236}">
                <a16:creationId xmlns:a16="http://schemas.microsoft.com/office/drawing/2014/main" id="{8D035F90-055B-BEB2-022F-8B3FB97DC3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 name="Picture 2" descr="https://miro.medium.com/max/700/0*HNQnIOmRCeomr7jw.png">
            <a:extLst>
              <a:ext uri="{FF2B5EF4-FFF2-40B4-BE49-F238E27FC236}">
                <a16:creationId xmlns:a16="http://schemas.microsoft.com/office/drawing/2014/main" id="{8EB99295-8BD7-6FD7-8BF5-014BA7547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322" y="3654079"/>
            <a:ext cx="7636375"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miro.medium.com/max/700/1*Sp3J-uwFrOGCGbP5NjIm8Q.png">
            <a:extLst>
              <a:ext uri="{FF2B5EF4-FFF2-40B4-BE49-F238E27FC236}">
                <a16:creationId xmlns:a16="http://schemas.microsoft.com/office/drawing/2014/main" id="{FAE5D4FC-0257-521B-5007-50897BAED4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42" t="1937" r="44965" b="73258"/>
          <a:stretch>
            <a:fillRect/>
          </a:stretch>
        </p:blipFill>
        <p:spPr bwMode="auto">
          <a:xfrm>
            <a:off x="4263833" y="2304573"/>
            <a:ext cx="4191054" cy="972028"/>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7887CBB6-65D9-B6D0-64ED-A8D1F1A41477}"/>
              </a:ext>
            </a:extLst>
          </p:cNvPr>
          <p:cNvSpPr/>
          <p:nvPr/>
        </p:nvSpPr>
        <p:spPr>
          <a:xfrm>
            <a:off x="269210" y="3654079"/>
            <a:ext cx="2114093" cy="2585323"/>
          </a:xfrm>
          <a:prstGeom prst="rect">
            <a:avLst/>
          </a:prstGeom>
        </p:spPr>
        <p:txBody>
          <a:bodyPr wrap="square">
            <a:spAutoFit/>
          </a:bodyPr>
          <a:lstStyle/>
          <a:p>
            <a:pPr>
              <a:tabLst>
                <a:tab pos="723900" algn="l"/>
              </a:tabLst>
            </a:pPr>
            <a:r>
              <a:rPr lang="ru-RU" dirty="0">
                <a:latin typeface="Arial" panose="020B0604020202020204" pitchFamily="34" charset="0"/>
                <a:cs typeface="Arial" panose="020B0604020202020204" pitchFamily="34" charset="0"/>
              </a:rPr>
              <a:t>При положительной асимметрии в распределении чаще встречаются более низкие значения признака.</a:t>
            </a:r>
          </a:p>
        </p:txBody>
      </p:sp>
      <p:sp>
        <p:nvSpPr>
          <p:cNvPr id="8" name="Прямоугольник 7">
            <a:extLst>
              <a:ext uri="{FF2B5EF4-FFF2-40B4-BE49-F238E27FC236}">
                <a16:creationId xmlns:a16="http://schemas.microsoft.com/office/drawing/2014/main" id="{73DD031C-6538-21A3-87F1-12CD4A94BD0B}"/>
              </a:ext>
            </a:extLst>
          </p:cNvPr>
          <p:cNvSpPr/>
          <p:nvPr/>
        </p:nvSpPr>
        <p:spPr>
          <a:xfrm>
            <a:off x="9808697" y="3654079"/>
            <a:ext cx="1949165" cy="2585323"/>
          </a:xfrm>
          <a:prstGeom prst="rect">
            <a:avLst/>
          </a:prstGeom>
        </p:spPr>
        <p:txBody>
          <a:bodyPr wrap="square">
            <a:spAutoFit/>
          </a:bodyPr>
          <a:lstStyle/>
          <a:p>
            <a:pPr algn="r">
              <a:spcBef>
                <a:spcPct val="20000"/>
              </a:spcBef>
              <a:tabLst>
                <a:tab pos="723900" algn="l"/>
              </a:tabLst>
            </a:pPr>
            <a:r>
              <a:rPr lang="ru-RU" dirty="0">
                <a:latin typeface="Arial" panose="020B0604020202020204" pitchFamily="34" charset="0"/>
                <a:cs typeface="Arial" panose="020B0604020202020204" pitchFamily="34" charset="0"/>
              </a:rPr>
              <a:t>При отрицательной асимметрии в распределении чаще встречаются более высокие значения признака.</a:t>
            </a:r>
          </a:p>
        </p:txBody>
      </p:sp>
    </p:spTree>
    <p:extLst>
      <p:ext uri="{BB962C8B-B14F-4D97-AF65-F5344CB8AC3E}">
        <p14:creationId xmlns:p14="http://schemas.microsoft.com/office/powerpoint/2010/main" val="2518514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106D-75AB-EC4F-B0CF-83B7BCF907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17633-A175-620F-C752-8030DD64F352}"/>
              </a:ext>
            </a:extLst>
          </p:cNvPr>
          <p:cNvSpPr>
            <a:spLocks noGrp="1"/>
          </p:cNvSpPr>
          <p:nvPr>
            <p:ph type="title"/>
          </p:nvPr>
        </p:nvSpPr>
        <p:spPr/>
        <p:txBody>
          <a:bodyPr>
            <a:normAutofit/>
          </a:bodyPr>
          <a:lstStyle/>
          <a:p>
            <a:r>
              <a:rPr lang="ru-RU" sz="3600" dirty="0"/>
              <a:t>Заостренность распределения</a:t>
            </a:r>
            <a:endParaRPr sz="3600" dirty="0"/>
          </a:p>
        </p:txBody>
      </p:sp>
      <p:sp>
        <p:nvSpPr>
          <p:cNvPr id="7" name="AutoShape 2" descr="Harvard Dataverse homepage">
            <a:extLst>
              <a:ext uri="{FF2B5EF4-FFF2-40B4-BE49-F238E27FC236}">
                <a16:creationId xmlns:a16="http://schemas.microsoft.com/office/drawing/2014/main" id="{163E2B68-C136-517C-4AF9-7C080BBE60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TextBox 3">
            <a:extLst>
              <a:ext uri="{FF2B5EF4-FFF2-40B4-BE49-F238E27FC236}">
                <a16:creationId xmlns:a16="http://schemas.microsoft.com/office/drawing/2014/main" id="{48AE6971-F1A8-F4A6-30A8-394CAF22BF79}"/>
              </a:ext>
            </a:extLst>
          </p:cNvPr>
          <p:cNvSpPr txBox="1"/>
          <p:nvPr/>
        </p:nvSpPr>
        <p:spPr>
          <a:xfrm>
            <a:off x="695739" y="2417947"/>
            <a:ext cx="10800522" cy="2954655"/>
          </a:xfrm>
          <a:prstGeom prst="rect">
            <a:avLst/>
          </a:prstGeom>
          <a:noFill/>
        </p:spPr>
        <p:txBody>
          <a:bodyPr wrap="square">
            <a:spAutoFit/>
          </a:bodyPr>
          <a:lstStyle/>
          <a:p>
            <a:pPr algn="just">
              <a:tabLst>
                <a:tab pos="723900" algn="l"/>
              </a:tabLst>
            </a:pPr>
            <a:r>
              <a:rPr lang="ru-RU" sz="2400" dirty="0">
                <a:solidFill>
                  <a:srgbClr val="102D69"/>
                </a:solidFill>
                <a:cs typeface="Arial" panose="020B0604020202020204" pitchFamily="34" charset="0"/>
              </a:rPr>
              <a:t>	Распределения также могут различаться по степени заострённости/пологости (эксцесс). Показывает степень кластеризации распределения. Пологое распределение имеет «длинные хвосты».</a:t>
            </a:r>
          </a:p>
          <a:p>
            <a:pPr algn="just">
              <a:tabLst>
                <a:tab pos="723900" algn="l"/>
              </a:tabLst>
            </a:pPr>
            <a:r>
              <a:rPr lang="ru-RU" sz="2400" dirty="0">
                <a:solidFill>
                  <a:srgbClr val="102D69"/>
                </a:solidFill>
                <a:cs typeface="Arial" panose="020B0604020202020204" pitchFamily="34" charset="0"/>
              </a:rPr>
              <a:t>	Островершинное распределение (распределение с эксцессом выше нормального) предполагает значение показателя эксцесса, превышающее 3.  </a:t>
            </a:r>
          </a:p>
          <a:p>
            <a:pPr algn="just">
              <a:tabLst>
                <a:tab pos="723900" algn="l"/>
              </a:tabLst>
            </a:pPr>
            <a:r>
              <a:rPr lang="ru-RU" sz="2400" dirty="0">
                <a:solidFill>
                  <a:srgbClr val="102D69"/>
                </a:solidFill>
                <a:cs typeface="Arial" panose="020B0604020202020204" pitchFamily="34" charset="0"/>
              </a:rPr>
              <a:t>	Плосковершинное распределение (распределение с эксцессом ниже нормального) предполагает значение показателя эксцесса меньше 3.</a:t>
            </a:r>
          </a:p>
          <a:p>
            <a:pPr algn="just"/>
            <a:endParaRPr lang="ru-RU" sz="1800" dirty="0">
              <a:solidFill>
                <a:srgbClr val="102D69"/>
              </a:solidFill>
              <a:cs typeface="Arial" panose="020B0604020202020204" pitchFamily="34" charset="0"/>
            </a:endParaRPr>
          </a:p>
        </p:txBody>
      </p:sp>
    </p:spTree>
    <p:extLst>
      <p:ext uri="{BB962C8B-B14F-4D97-AF65-F5344CB8AC3E}">
        <p14:creationId xmlns:p14="http://schemas.microsoft.com/office/powerpoint/2010/main" val="1918316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C46D0-CE0D-41D6-FBD2-75537EC3D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8C2AF1-7AFB-1F60-CD6B-678B5F8ABB2F}"/>
              </a:ext>
            </a:extLst>
          </p:cNvPr>
          <p:cNvSpPr>
            <a:spLocks noGrp="1"/>
          </p:cNvSpPr>
          <p:nvPr>
            <p:ph type="title"/>
          </p:nvPr>
        </p:nvSpPr>
        <p:spPr>
          <a:xfrm>
            <a:off x="497682" y="650961"/>
            <a:ext cx="11196636" cy="1325563"/>
          </a:xfrm>
        </p:spPr>
        <p:txBody>
          <a:bodyPr>
            <a:normAutofit/>
          </a:bodyPr>
          <a:lstStyle/>
          <a:p>
            <a:r>
              <a:rPr lang="ru-RU" sz="3600" dirty="0"/>
              <a:t>Заостренность распределения</a:t>
            </a:r>
            <a:endParaRPr sz="3600" dirty="0"/>
          </a:p>
        </p:txBody>
      </p:sp>
      <p:sp>
        <p:nvSpPr>
          <p:cNvPr id="7" name="AutoShape 2" descr="Harvard Dataverse homepage">
            <a:extLst>
              <a:ext uri="{FF2B5EF4-FFF2-40B4-BE49-F238E27FC236}">
                <a16:creationId xmlns:a16="http://schemas.microsoft.com/office/drawing/2014/main" id="{CC0D5DEB-7597-D2F6-14FF-4A35D01B17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3" name="Picture 2">
            <a:extLst>
              <a:ext uri="{FF2B5EF4-FFF2-40B4-BE49-F238E27FC236}">
                <a16:creationId xmlns:a16="http://schemas.microsoft.com/office/drawing/2014/main" id="{1F569571-20E8-20A2-9F0A-93A1F3193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937" r="22002" b="15359"/>
          <a:stretch>
            <a:fillRect/>
          </a:stretch>
        </p:blipFill>
        <p:spPr bwMode="auto">
          <a:xfrm>
            <a:off x="2437493" y="3152095"/>
            <a:ext cx="7227888"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a:extLst>
              <a:ext uri="{FF2B5EF4-FFF2-40B4-BE49-F238E27FC236}">
                <a16:creationId xmlns:a16="http://schemas.microsoft.com/office/drawing/2014/main" id="{89F866AA-7108-C971-9971-AD445EAF608B}"/>
              </a:ext>
            </a:extLst>
          </p:cNvPr>
          <p:cNvSpPr txBox="1">
            <a:spLocks noChangeArrowheads="1"/>
          </p:cNvSpPr>
          <p:nvPr/>
        </p:nvSpPr>
        <p:spPr bwMode="auto">
          <a:xfrm>
            <a:off x="2653393" y="5992132"/>
            <a:ext cx="33845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ru-RU" sz="2000" dirty="0">
                <a:latin typeface="Arial" panose="020B0604020202020204" pitchFamily="34" charset="0"/>
                <a:cs typeface="Arial" panose="020B0604020202020204" pitchFamily="34" charset="0"/>
              </a:rPr>
              <a:t>Пиковое распределение</a:t>
            </a: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kurtosis &gt; 3</a:t>
            </a:r>
            <a:endParaRPr lang="ru-RU" sz="2000" dirty="0">
              <a:latin typeface="Arial" panose="020B0604020202020204" pitchFamily="34" charset="0"/>
              <a:cs typeface="Arial" panose="020B0604020202020204" pitchFamily="34" charset="0"/>
            </a:endParaRPr>
          </a:p>
        </p:txBody>
      </p:sp>
      <p:sp>
        <p:nvSpPr>
          <p:cNvPr id="6" name="TextBox 11">
            <a:extLst>
              <a:ext uri="{FF2B5EF4-FFF2-40B4-BE49-F238E27FC236}">
                <a16:creationId xmlns:a16="http://schemas.microsoft.com/office/drawing/2014/main" id="{59FA2433-C86B-D8C8-A1F7-E2E80AFA28B3}"/>
              </a:ext>
            </a:extLst>
          </p:cNvPr>
          <p:cNvSpPr txBox="1">
            <a:spLocks noChangeArrowheads="1"/>
          </p:cNvSpPr>
          <p:nvPr/>
        </p:nvSpPr>
        <p:spPr bwMode="auto">
          <a:xfrm>
            <a:off x="6541181" y="5992132"/>
            <a:ext cx="33845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ru-RU" sz="2000" dirty="0">
                <a:latin typeface="Arial" panose="020B0604020202020204" pitchFamily="34" charset="0"/>
                <a:cs typeface="Arial" panose="020B0604020202020204" pitchFamily="34" charset="0"/>
              </a:rPr>
              <a:t>Пологое распределение</a:t>
            </a: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kurtosis &lt;3</a:t>
            </a:r>
            <a:endParaRPr lang="ru-RU" sz="2000" dirty="0">
              <a:latin typeface="Arial" panose="020B0604020202020204" pitchFamily="34" charset="0"/>
              <a:cs typeface="Arial" panose="020B0604020202020204" pitchFamily="34" charset="0"/>
            </a:endParaRPr>
          </a:p>
        </p:txBody>
      </p:sp>
      <p:pic>
        <p:nvPicPr>
          <p:cNvPr id="8" name="Picture 4" descr="https://miro.medium.com/max/700/1*3VoJeU1_HR47ORCjt9oRJA.png">
            <a:extLst>
              <a:ext uri="{FF2B5EF4-FFF2-40B4-BE49-F238E27FC236}">
                <a16:creationId xmlns:a16="http://schemas.microsoft.com/office/drawing/2014/main" id="{D1A384AC-41B7-9748-BB60-76828E47C7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8" r="52418" b="73657"/>
          <a:stretch>
            <a:fillRect/>
          </a:stretch>
        </p:blipFill>
        <p:spPr bwMode="auto">
          <a:xfrm>
            <a:off x="3723862" y="1839994"/>
            <a:ext cx="4214192" cy="1111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955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BE636-2FDB-A03F-5522-52AE32831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B454D-7672-7FFE-BF37-857F95424878}"/>
              </a:ext>
            </a:extLst>
          </p:cNvPr>
          <p:cNvSpPr>
            <a:spLocks noGrp="1"/>
          </p:cNvSpPr>
          <p:nvPr>
            <p:ph type="title"/>
          </p:nvPr>
        </p:nvSpPr>
        <p:spPr>
          <a:xfrm>
            <a:off x="497682" y="650961"/>
            <a:ext cx="11196636" cy="1325563"/>
          </a:xfrm>
        </p:spPr>
        <p:txBody>
          <a:bodyPr>
            <a:normAutofit/>
          </a:bodyPr>
          <a:lstStyle/>
          <a:p>
            <a:r>
              <a:rPr lang="ru-RU" sz="3600" dirty="0"/>
              <a:t>Заостренность распределения</a:t>
            </a:r>
            <a:endParaRPr sz="3600" dirty="0"/>
          </a:p>
        </p:txBody>
      </p:sp>
      <p:sp>
        <p:nvSpPr>
          <p:cNvPr id="7" name="AutoShape 2" descr="Harvard Dataverse homepage">
            <a:extLst>
              <a:ext uri="{FF2B5EF4-FFF2-40B4-BE49-F238E27FC236}">
                <a16:creationId xmlns:a16="http://schemas.microsoft.com/office/drawing/2014/main" id="{C3FF1676-5A48-19C5-11D2-EF578E201E3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4" name="Picture 2" descr="Картинки по запросу &quot;kurtosis formula 3&quot;">
            <a:extLst>
              <a:ext uri="{FF2B5EF4-FFF2-40B4-BE49-F238E27FC236}">
                <a16:creationId xmlns:a16="http://schemas.microsoft.com/office/drawing/2014/main" id="{A9674F1E-B533-0C3A-95C4-DED00924D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547" y="1858654"/>
            <a:ext cx="7542471" cy="434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119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5119E-51A0-CC08-87A8-CA580E5E6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75B98-64DF-16CB-671B-D041816A7AA3}"/>
              </a:ext>
            </a:extLst>
          </p:cNvPr>
          <p:cNvSpPr>
            <a:spLocks noGrp="1"/>
          </p:cNvSpPr>
          <p:nvPr>
            <p:ph type="title"/>
          </p:nvPr>
        </p:nvSpPr>
        <p:spPr/>
        <p:txBody>
          <a:bodyPr/>
          <a:lstStyle/>
          <a:p>
            <a:r>
              <a:rPr lang="ru-RU" dirty="0"/>
              <a:t>Гистограмма</a:t>
            </a:r>
            <a:endParaRPr dirty="0"/>
          </a:p>
        </p:txBody>
      </p:sp>
      <p:sp>
        <p:nvSpPr>
          <p:cNvPr id="7" name="AutoShape 2" descr="Harvard Dataverse homepage">
            <a:extLst>
              <a:ext uri="{FF2B5EF4-FFF2-40B4-BE49-F238E27FC236}">
                <a16:creationId xmlns:a16="http://schemas.microsoft.com/office/drawing/2014/main" id="{BE86614C-9188-55F7-010D-E589290E4A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194" name="Picture 2" descr="histogram versus bar graph — storytelling with data">
            <a:extLst>
              <a:ext uri="{FF2B5EF4-FFF2-40B4-BE49-F238E27FC236}">
                <a16:creationId xmlns:a16="http://schemas.microsoft.com/office/drawing/2014/main" id="{B9BDABE7-8D11-7667-0286-8FE0770219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17"/>
          <a:stretch>
            <a:fillRect/>
          </a:stretch>
        </p:blipFill>
        <p:spPr bwMode="auto">
          <a:xfrm>
            <a:off x="940009" y="2304573"/>
            <a:ext cx="7796144" cy="42058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DE3D03-2303-D36C-9650-AC1D54D3CD45}"/>
              </a:ext>
            </a:extLst>
          </p:cNvPr>
          <p:cNvSpPr txBox="1"/>
          <p:nvPr/>
        </p:nvSpPr>
        <p:spPr>
          <a:xfrm>
            <a:off x="8856731" y="3345657"/>
            <a:ext cx="2855844" cy="2123658"/>
          </a:xfrm>
          <a:prstGeom prst="rect">
            <a:avLst/>
          </a:prstGeom>
          <a:noFill/>
        </p:spPr>
        <p:txBody>
          <a:bodyPr wrap="square">
            <a:spAutoFit/>
          </a:bodyPr>
          <a:lstStyle/>
          <a:p>
            <a:r>
              <a:rPr lang="ru-RU" sz="2200" dirty="0">
                <a:solidFill>
                  <a:srgbClr val="102D69"/>
                </a:solidFill>
                <a:latin typeface="Arial" panose="020B0604020202020204" pitchFamily="34" charset="0"/>
                <a:cs typeface="Arial" panose="020B0604020202020204" pitchFamily="34" charset="0"/>
              </a:rPr>
              <a:t>Подходит для визуализации распределения значений метрических переменных</a:t>
            </a:r>
          </a:p>
        </p:txBody>
      </p:sp>
    </p:spTree>
    <p:extLst>
      <p:ext uri="{BB962C8B-B14F-4D97-AF65-F5344CB8AC3E}">
        <p14:creationId xmlns:p14="http://schemas.microsoft.com/office/powerpoint/2010/main" val="2761509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79B6D-5CFE-4C74-A338-C0A1AFE78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8A5D2-4F35-2364-7710-F0A9AD27398F}"/>
              </a:ext>
            </a:extLst>
          </p:cNvPr>
          <p:cNvSpPr>
            <a:spLocks noGrp="1"/>
          </p:cNvSpPr>
          <p:nvPr>
            <p:ph type="title"/>
          </p:nvPr>
        </p:nvSpPr>
        <p:spPr/>
        <p:txBody>
          <a:bodyPr/>
          <a:lstStyle/>
          <a:p>
            <a:r>
              <a:rPr lang="ru-RU" dirty="0"/>
              <a:t>Столбиковая диаграмма</a:t>
            </a:r>
            <a:endParaRPr dirty="0"/>
          </a:p>
        </p:txBody>
      </p:sp>
      <p:sp>
        <p:nvSpPr>
          <p:cNvPr id="7" name="AutoShape 2" descr="Harvard Dataverse homepage">
            <a:extLst>
              <a:ext uri="{FF2B5EF4-FFF2-40B4-BE49-F238E27FC236}">
                <a16:creationId xmlns:a16="http://schemas.microsoft.com/office/drawing/2014/main" id="{FD3C271F-1DCD-D32F-EBB0-4EBF0390AF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242" name="Picture 2" descr="What is a Bar Chart? - Twinkl">
            <a:extLst>
              <a:ext uri="{FF2B5EF4-FFF2-40B4-BE49-F238E27FC236}">
                <a16:creationId xmlns:a16="http://schemas.microsoft.com/office/drawing/2014/main" id="{91FBDC25-7CEF-EB55-E010-050E2D99B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08" y="2721665"/>
            <a:ext cx="3794052" cy="3240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Bar Charts: Using, Examples, and Interpreting - Statistics By Jim">
            <a:extLst>
              <a:ext uri="{FF2B5EF4-FFF2-40B4-BE49-F238E27FC236}">
                <a16:creationId xmlns:a16="http://schemas.microsoft.com/office/drawing/2014/main" id="{DE6AEBA7-AD9D-6E1B-45B0-14B5977BE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558" y="2721665"/>
            <a:ext cx="4860000" cy="324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5C6C43-D71A-9AEE-4EE7-A1825E3E8D0F}"/>
              </a:ext>
            </a:extLst>
          </p:cNvPr>
          <p:cNvSpPr txBox="1"/>
          <p:nvPr/>
        </p:nvSpPr>
        <p:spPr>
          <a:xfrm>
            <a:off x="9566715" y="3279836"/>
            <a:ext cx="2855844" cy="2123658"/>
          </a:xfrm>
          <a:prstGeom prst="rect">
            <a:avLst/>
          </a:prstGeom>
          <a:noFill/>
        </p:spPr>
        <p:txBody>
          <a:bodyPr wrap="square">
            <a:spAutoFit/>
          </a:bodyPr>
          <a:lstStyle/>
          <a:p>
            <a:r>
              <a:rPr lang="ru-RU" sz="2200" dirty="0">
                <a:solidFill>
                  <a:srgbClr val="102D69"/>
                </a:solidFill>
                <a:latin typeface="Arial" panose="020B0604020202020204" pitchFamily="34" charset="0"/>
                <a:cs typeface="Arial" panose="020B0604020202020204" pitchFamily="34" charset="0"/>
              </a:rPr>
              <a:t>Подходит для визуализации распределения значений категориальных переменных</a:t>
            </a:r>
          </a:p>
        </p:txBody>
      </p:sp>
    </p:spTree>
    <p:extLst>
      <p:ext uri="{BB962C8B-B14F-4D97-AF65-F5344CB8AC3E}">
        <p14:creationId xmlns:p14="http://schemas.microsoft.com/office/powerpoint/2010/main" val="7872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89948-7EB1-F418-DAF8-C9F4D2889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649BAB-DE1B-1732-6EAF-B4896089B958}"/>
              </a:ext>
            </a:extLst>
          </p:cNvPr>
          <p:cNvSpPr>
            <a:spLocks noGrp="1"/>
          </p:cNvSpPr>
          <p:nvPr>
            <p:ph type="title"/>
          </p:nvPr>
        </p:nvSpPr>
        <p:spPr/>
        <p:txBody>
          <a:bodyPr/>
          <a:lstStyle/>
          <a:p>
            <a:r>
              <a:rPr lang="ru-RU" dirty="0"/>
              <a:t>Темы</a:t>
            </a:r>
            <a:r>
              <a:rPr dirty="0"/>
              <a:t> </a:t>
            </a:r>
            <a:r>
              <a:rPr lang="ru-RU" dirty="0"/>
              <a:t>дисциплины</a:t>
            </a:r>
            <a:endParaRPr dirty="0"/>
          </a:p>
        </p:txBody>
      </p:sp>
      <p:sp>
        <p:nvSpPr>
          <p:cNvPr id="3" name="Content Placeholder 2">
            <a:extLst>
              <a:ext uri="{FF2B5EF4-FFF2-40B4-BE49-F238E27FC236}">
                <a16:creationId xmlns:a16="http://schemas.microsoft.com/office/drawing/2014/main" id="{3A570318-D273-557D-647F-712E4DD7A3C9}"/>
              </a:ext>
            </a:extLst>
          </p:cNvPr>
          <p:cNvSpPr>
            <a:spLocks noGrp="1"/>
          </p:cNvSpPr>
          <p:nvPr>
            <p:ph idx="1"/>
          </p:nvPr>
        </p:nvSpPr>
        <p:spPr>
          <a:xfrm>
            <a:off x="515939" y="2304573"/>
            <a:ext cx="11196636" cy="4271591"/>
          </a:xfrm>
        </p:spPr>
        <p:txBody>
          <a:bodyPr>
            <a:noAutofit/>
          </a:bodyPr>
          <a:lstStyle/>
          <a:p>
            <a:pPr lvl="1">
              <a:lnSpc>
                <a:spcPct val="120000"/>
              </a:lnSpc>
              <a:spcBef>
                <a:spcPts val="0"/>
              </a:spcBef>
            </a:pPr>
            <a:r>
              <a:rPr lang="ru-RU" sz="2400" dirty="0"/>
              <a:t>Тема 4. Графический анализ данных </a:t>
            </a:r>
          </a:p>
          <a:p>
            <a:pPr lvl="1">
              <a:lnSpc>
                <a:spcPct val="120000"/>
              </a:lnSpc>
              <a:spcBef>
                <a:spcPts val="0"/>
              </a:spcBef>
            </a:pPr>
            <a:r>
              <a:rPr lang="ru-RU" sz="2400" dirty="0"/>
              <a:t>Тема 5. Анализ взаимосвязей переменных</a:t>
            </a:r>
          </a:p>
          <a:p>
            <a:pPr marL="457200" lvl="1" indent="0">
              <a:lnSpc>
                <a:spcPct val="120000"/>
              </a:lnSpc>
              <a:spcBef>
                <a:spcPts val="0"/>
              </a:spcBef>
              <a:buNone/>
            </a:pPr>
            <a:r>
              <a:rPr lang="ru-RU" sz="2200" dirty="0"/>
              <a:t>Таблица сопряжённости. Формулировка гипотез. Этапы проверки гипотез. Уровень значимости и ошибка первого рода. Корреляционный анализ данных.</a:t>
            </a:r>
          </a:p>
          <a:p>
            <a:pPr lvl="1">
              <a:lnSpc>
                <a:spcPct val="120000"/>
              </a:lnSpc>
              <a:spcBef>
                <a:spcPts val="0"/>
              </a:spcBef>
            </a:pPr>
            <a:r>
              <a:rPr lang="ru-RU" sz="2400" dirty="0"/>
              <a:t>Тема 6.</a:t>
            </a:r>
            <a:r>
              <a:rPr lang="en-US" sz="2400" dirty="0"/>
              <a:t> </a:t>
            </a:r>
            <a:r>
              <a:rPr lang="ru-RU" sz="2400" dirty="0"/>
              <a:t>Регрессионный анализ данных</a:t>
            </a:r>
          </a:p>
          <a:p>
            <a:pPr marL="457200" lvl="1" indent="0">
              <a:lnSpc>
                <a:spcPct val="120000"/>
              </a:lnSpc>
              <a:spcBef>
                <a:spcPts val="0"/>
              </a:spcBef>
              <a:buNone/>
            </a:pPr>
            <a:r>
              <a:rPr lang="ru-RU" sz="2200" dirty="0"/>
              <a:t>Линейная регрессия. Бинарные модели. Оценка качества модели. Диагностика регрессионной модели.</a:t>
            </a:r>
          </a:p>
          <a:p>
            <a:pPr marL="0" indent="0" algn="just">
              <a:buNone/>
            </a:pPr>
            <a:endParaRPr lang="ru-RU" sz="2400" dirty="0"/>
          </a:p>
        </p:txBody>
      </p:sp>
    </p:spTree>
    <p:extLst>
      <p:ext uri="{BB962C8B-B14F-4D97-AF65-F5344CB8AC3E}">
        <p14:creationId xmlns:p14="http://schemas.microsoft.com/office/powerpoint/2010/main" val="2771585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F8CCD-0897-1FD0-5E7C-DC71760EF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8F2B8-4CB3-1322-5D1C-81F57D01E039}"/>
              </a:ext>
            </a:extLst>
          </p:cNvPr>
          <p:cNvSpPr>
            <a:spLocks noGrp="1"/>
          </p:cNvSpPr>
          <p:nvPr>
            <p:ph type="title"/>
          </p:nvPr>
        </p:nvSpPr>
        <p:spPr/>
        <p:txBody>
          <a:bodyPr/>
          <a:lstStyle/>
          <a:p>
            <a:r>
              <a:rPr lang="ru-RU" dirty="0"/>
              <a:t>Круговая диаграмма</a:t>
            </a:r>
            <a:endParaRPr dirty="0"/>
          </a:p>
        </p:txBody>
      </p:sp>
      <p:sp>
        <p:nvSpPr>
          <p:cNvPr id="7" name="AutoShape 2" descr="Harvard Dataverse homepage">
            <a:extLst>
              <a:ext uri="{FF2B5EF4-FFF2-40B4-BE49-F238E27FC236}">
                <a16:creationId xmlns:a16="http://schemas.microsoft.com/office/drawing/2014/main" id="{E4C2A911-315D-74BF-7AAD-F08A238F23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2290" name="Picture 2" descr="Pie Chart Examples and Templates | Business Report Pie. Pie Chart Examples  | Chart Maker for Presentations | Chat Pie">
            <a:extLst>
              <a:ext uri="{FF2B5EF4-FFF2-40B4-BE49-F238E27FC236}">
                <a16:creationId xmlns:a16="http://schemas.microsoft.com/office/drawing/2014/main" id="{1913EEE3-53C4-619F-2346-38A444499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01" y="2304573"/>
            <a:ext cx="5567899" cy="39425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8E26CA-F99A-30B5-21D7-57653134C97E}"/>
              </a:ext>
            </a:extLst>
          </p:cNvPr>
          <p:cNvSpPr txBox="1"/>
          <p:nvPr/>
        </p:nvSpPr>
        <p:spPr>
          <a:xfrm>
            <a:off x="7207828" y="2975036"/>
            <a:ext cx="2855844" cy="2123658"/>
          </a:xfrm>
          <a:prstGeom prst="rect">
            <a:avLst/>
          </a:prstGeom>
          <a:noFill/>
        </p:spPr>
        <p:txBody>
          <a:bodyPr wrap="square">
            <a:spAutoFit/>
          </a:bodyPr>
          <a:lstStyle/>
          <a:p>
            <a:r>
              <a:rPr lang="ru-RU" sz="2200" dirty="0">
                <a:solidFill>
                  <a:srgbClr val="102D69"/>
                </a:solidFill>
                <a:latin typeface="Arial" panose="020B0604020202020204" pitchFamily="34" charset="0"/>
                <a:cs typeface="Arial" panose="020B0604020202020204" pitchFamily="34" charset="0"/>
              </a:rPr>
              <a:t>Подходит для визуализации распределения значений категориальных переменных</a:t>
            </a:r>
          </a:p>
        </p:txBody>
      </p:sp>
    </p:spTree>
    <p:extLst>
      <p:ext uri="{BB962C8B-B14F-4D97-AF65-F5344CB8AC3E}">
        <p14:creationId xmlns:p14="http://schemas.microsoft.com/office/powerpoint/2010/main" val="861049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7ADD1-CA42-D4B7-686B-7169E26F73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F8534-41D7-A524-5527-1A2280F9254B}"/>
              </a:ext>
            </a:extLst>
          </p:cNvPr>
          <p:cNvSpPr>
            <a:spLocks noGrp="1"/>
          </p:cNvSpPr>
          <p:nvPr>
            <p:ph type="title"/>
          </p:nvPr>
        </p:nvSpPr>
        <p:spPr/>
        <p:txBody>
          <a:bodyPr/>
          <a:lstStyle/>
          <a:p>
            <a:r>
              <a:rPr lang="ru-RU" dirty="0"/>
              <a:t>Диаграмма рассеяния</a:t>
            </a:r>
            <a:endParaRPr dirty="0"/>
          </a:p>
        </p:txBody>
      </p:sp>
      <p:sp>
        <p:nvSpPr>
          <p:cNvPr id="7" name="AutoShape 2" descr="Harvard Dataverse homepage">
            <a:extLst>
              <a:ext uri="{FF2B5EF4-FFF2-40B4-BE49-F238E27FC236}">
                <a16:creationId xmlns:a16="http://schemas.microsoft.com/office/drawing/2014/main" id="{A899DC48-24E3-D806-01AE-204B1F776C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4338" name="Picture 2" descr="how to make a scatter plot in Excel — storytelling with data">
            <a:extLst>
              <a:ext uri="{FF2B5EF4-FFF2-40B4-BE49-F238E27FC236}">
                <a16:creationId xmlns:a16="http://schemas.microsoft.com/office/drawing/2014/main" id="{0AAC627E-171F-1C0B-9811-AAB03A1F8D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978" y="2195243"/>
            <a:ext cx="5228465" cy="44629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01B95AC-C71F-BF3F-2AA8-747F82F0148C}"/>
              </a:ext>
            </a:extLst>
          </p:cNvPr>
          <p:cNvSpPr txBox="1"/>
          <p:nvPr/>
        </p:nvSpPr>
        <p:spPr>
          <a:xfrm>
            <a:off x="7741409" y="3276600"/>
            <a:ext cx="2855844" cy="1785104"/>
          </a:xfrm>
          <a:prstGeom prst="rect">
            <a:avLst/>
          </a:prstGeom>
          <a:noFill/>
        </p:spPr>
        <p:txBody>
          <a:bodyPr wrap="square">
            <a:spAutoFit/>
          </a:bodyPr>
          <a:lstStyle/>
          <a:p>
            <a:r>
              <a:rPr lang="ru-RU" sz="2200" dirty="0">
                <a:solidFill>
                  <a:srgbClr val="102D69"/>
                </a:solidFill>
                <a:latin typeface="Arial" panose="020B0604020202020204" pitchFamily="34" charset="0"/>
                <a:cs typeface="Arial" panose="020B0604020202020204" pitchFamily="34" charset="0"/>
              </a:rPr>
              <a:t>Подходит для визуализации взаимосвязи между метрическими переменными</a:t>
            </a:r>
          </a:p>
        </p:txBody>
      </p:sp>
    </p:spTree>
    <p:extLst>
      <p:ext uri="{BB962C8B-B14F-4D97-AF65-F5344CB8AC3E}">
        <p14:creationId xmlns:p14="http://schemas.microsoft.com/office/powerpoint/2010/main" val="463514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D5A92-158F-EF39-1D76-3BD23D6F05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ADF03-9AE4-2BE7-D859-E8A4C7E29EFE}"/>
              </a:ext>
            </a:extLst>
          </p:cNvPr>
          <p:cNvSpPr>
            <a:spLocks noGrp="1"/>
          </p:cNvSpPr>
          <p:nvPr>
            <p:ph type="title"/>
          </p:nvPr>
        </p:nvSpPr>
        <p:spPr/>
        <p:txBody>
          <a:bodyPr/>
          <a:lstStyle/>
          <a:p>
            <a:r>
              <a:rPr lang="ru-RU" dirty="0" err="1"/>
              <a:t>Ящичковая</a:t>
            </a:r>
            <a:r>
              <a:rPr lang="ru-RU" dirty="0"/>
              <a:t> диаграмма</a:t>
            </a:r>
            <a:endParaRPr dirty="0"/>
          </a:p>
        </p:txBody>
      </p:sp>
      <p:sp>
        <p:nvSpPr>
          <p:cNvPr id="7" name="AutoShape 2" descr="Harvard Dataverse homepage">
            <a:extLst>
              <a:ext uri="{FF2B5EF4-FFF2-40B4-BE49-F238E27FC236}">
                <a16:creationId xmlns:a16="http://schemas.microsoft.com/office/drawing/2014/main" id="{A68757AD-0053-830C-072D-8B4B743820A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8" name="Рисунок 7" descr="Изображение выглядит как текст, диаграмма, линия, снимок экрана&#10;&#10;Содержимое, созданное искусственным интеллектом, может быть неверным.">
            <a:extLst>
              <a:ext uri="{FF2B5EF4-FFF2-40B4-BE49-F238E27FC236}">
                <a16:creationId xmlns:a16="http://schemas.microsoft.com/office/drawing/2014/main" id="{F29AEDFE-94F5-9B8C-C65E-80D198D2C39F}"/>
              </a:ext>
            </a:extLst>
          </p:cNvPr>
          <p:cNvPicPr>
            <a:picLocks noChangeAspect="1"/>
          </p:cNvPicPr>
          <p:nvPr/>
        </p:nvPicPr>
        <p:blipFill>
          <a:blip r:embed="rId2">
            <a:extLst>
              <a:ext uri="{28A0092B-C50C-407E-A947-70E740481C1C}">
                <a14:useLocalDpi xmlns:a14="http://schemas.microsoft.com/office/drawing/2010/main" val="0"/>
              </a:ext>
            </a:extLst>
          </a:blip>
          <a:srcRect l="8603" t="-368" r="3723" b="368"/>
          <a:stretch>
            <a:fillRect/>
          </a:stretch>
        </p:blipFill>
        <p:spPr>
          <a:xfrm>
            <a:off x="1390584" y="2327764"/>
            <a:ext cx="4621695" cy="3240000"/>
          </a:xfrm>
          <a:prstGeom prst="rect">
            <a:avLst/>
          </a:prstGeom>
        </p:spPr>
      </p:pic>
      <p:pic>
        <p:nvPicPr>
          <p:cNvPr id="15362" name="Picture 2" descr="Box Plot Explained with Examples - Statistics By Jim">
            <a:extLst>
              <a:ext uri="{FF2B5EF4-FFF2-40B4-BE49-F238E27FC236}">
                <a16:creationId xmlns:a16="http://schemas.microsoft.com/office/drawing/2014/main" id="{F95A06A1-21F6-6CEC-871F-53C6AF7B8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585" y="2327764"/>
            <a:ext cx="4860000" cy="324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FEECE5-746F-86EF-1E74-40BA71829155}"/>
              </a:ext>
            </a:extLst>
          </p:cNvPr>
          <p:cNvSpPr txBox="1"/>
          <p:nvPr/>
        </p:nvSpPr>
        <p:spPr>
          <a:xfrm>
            <a:off x="1306771" y="5747159"/>
            <a:ext cx="9578457" cy="769441"/>
          </a:xfrm>
          <a:prstGeom prst="rect">
            <a:avLst/>
          </a:prstGeom>
          <a:noFill/>
        </p:spPr>
        <p:txBody>
          <a:bodyPr wrap="square">
            <a:spAutoFit/>
          </a:bodyPr>
          <a:lstStyle/>
          <a:p>
            <a:r>
              <a:rPr lang="ru-RU" sz="2200" dirty="0">
                <a:solidFill>
                  <a:srgbClr val="102D69"/>
                </a:solidFill>
                <a:latin typeface="Arial" panose="020B0604020202020204" pitchFamily="34" charset="0"/>
                <a:cs typeface="Arial" panose="020B0604020202020204" pitchFamily="34" charset="0"/>
              </a:rPr>
              <a:t>Подходит для визуализации распределения значений метрических и порядковых переменных</a:t>
            </a:r>
          </a:p>
        </p:txBody>
      </p:sp>
    </p:spTree>
    <p:extLst>
      <p:ext uri="{BB962C8B-B14F-4D97-AF65-F5344CB8AC3E}">
        <p14:creationId xmlns:p14="http://schemas.microsoft.com/office/powerpoint/2010/main" val="2168450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69E74-D083-C833-6710-4AB6D1583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C0F015-E1BF-5AFD-0EE2-8B4D595D5093}"/>
              </a:ext>
            </a:extLst>
          </p:cNvPr>
          <p:cNvSpPr>
            <a:spLocks noGrp="1"/>
          </p:cNvSpPr>
          <p:nvPr>
            <p:ph type="title"/>
          </p:nvPr>
        </p:nvSpPr>
        <p:spPr/>
        <p:txBody>
          <a:bodyPr/>
          <a:lstStyle/>
          <a:p>
            <a:r>
              <a:rPr lang="ru-RU" dirty="0"/>
              <a:t>Графики в </a:t>
            </a:r>
            <a:r>
              <a:rPr lang="en-US" dirty="0"/>
              <a:t>Python</a:t>
            </a:r>
            <a:endParaRPr dirty="0"/>
          </a:p>
        </p:txBody>
      </p:sp>
      <p:sp>
        <p:nvSpPr>
          <p:cNvPr id="7" name="AutoShape 2" descr="Harvard Dataverse homepage">
            <a:extLst>
              <a:ext uri="{FF2B5EF4-FFF2-40B4-BE49-F238E27FC236}">
                <a16:creationId xmlns:a16="http://schemas.microsoft.com/office/drawing/2014/main" id="{183E2DBE-CCFE-F3E8-F3F6-D5B819E317B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4" name="Rectangle 3">
            <a:extLst>
              <a:ext uri="{FF2B5EF4-FFF2-40B4-BE49-F238E27FC236}">
                <a16:creationId xmlns:a16="http://schemas.microsoft.com/office/drawing/2014/main" id="{4BD44279-574E-052C-C8F1-F6E094C05102}"/>
              </a:ext>
            </a:extLst>
          </p:cNvPr>
          <p:cNvSpPr txBox="1">
            <a:spLocks noChangeArrowheads="1"/>
          </p:cNvSpPr>
          <p:nvPr/>
        </p:nvSpPr>
        <p:spPr bwMode="auto">
          <a:xfrm>
            <a:off x="515939" y="2789238"/>
            <a:ext cx="11260818" cy="1584324"/>
          </a:xfrm>
          <a:prstGeom prst="rect">
            <a:avLst/>
          </a:prstGeom>
          <a:noFill/>
          <a:ln>
            <a:noFill/>
          </a:ln>
        </p:spPr>
        <p:txBody>
          <a:bodyPr anchor="ctr"/>
          <a:lstStyle>
            <a:lvl1pPr marL="273050" indent="-273050">
              <a:defRPr sz="2400">
                <a:solidFill>
                  <a:schemeClr val="tx1"/>
                </a:solidFill>
                <a:latin typeface="Times New Roman"/>
              </a:defRPr>
            </a:lvl1pPr>
            <a:lvl2pPr marL="742950" indent="-285750">
              <a:defRPr sz="2400">
                <a:solidFill>
                  <a:schemeClr val="tx1"/>
                </a:solidFill>
                <a:latin typeface="Times New Roman"/>
              </a:defRPr>
            </a:lvl2pPr>
            <a:lvl3pPr marL="1143000" indent="-228600">
              <a:defRPr sz="2400">
                <a:solidFill>
                  <a:schemeClr val="tx1"/>
                </a:solidFill>
                <a:latin typeface="Times New Roman"/>
              </a:defRPr>
            </a:lvl3pPr>
            <a:lvl4pPr marL="1600200" indent="-228600">
              <a:defRPr sz="2400">
                <a:solidFill>
                  <a:schemeClr val="tx1"/>
                </a:solidFill>
                <a:latin typeface="Times New Roman"/>
              </a:defRPr>
            </a:lvl4pPr>
            <a:lvl5pPr marL="2057400" indent="-228600">
              <a:defRPr sz="2400">
                <a:solidFill>
                  <a:schemeClr val="tx1"/>
                </a:solidFill>
                <a:latin typeface="Times New Roman"/>
              </a:defRPr>
            </a:lvl5pPr>
            <a:lvl6pPr marL="2514600" indent="-228600">
              <a:spcBef>
                <a:spcPts val="0"/>
              </a:spcBef>
              <a:spcAft>
                <a:spcPts val="0"/>
              </a:spcAft>
              <a:defRPr sz="2400">
                <a:solidFill>
                  <a:schemeClr val="tx1"/>
                </a:solidFill>
                <a:latin typeface="Times New Roman"/>
              </a:defRPr>
            </a:lvl6pPr>
            <a:lvl7pPr marL="2971800" indent="-228600">
              <a:spcBef>
                <a:spcPts val="0"/>
              </a:spcBef>
              <a:spcAft>
                <a:spcPts val="0"/>
              </a:spcAft>
              <a:defRPr sz="2400">
                <a:solidFill>
                  <a:schemeClr val="tx1"/>
                </a:solidFill>
                <a:latin typeface="Times New Roman"/>
              </a:defRPr>
            </a:lvl7pPr>
            <a:lvl8pPr marL="3429000" indent="-228600">
              <a:spcBef>
                <a:spcPts val="0"/>
              </a:spcBef>
              <a:spcAft>
                <a:spcPts val="0"/>
              </a:spcAft>
              <a:defRPr sz="2400">
                <a:solidFill>
                  <a:schemeClr val="tx1"/>
                </a:solidFill>
                <a:latin typeface="Times New Roman"/>
              </a:defRPr>
            </a:lvl8pPr>
            <a:lvl9pPr marL="3886200" indent="-228600">
              <a:spcBef>
                <a:spcPts val="0"/>
              </a:spcBef>
              <a:spcAft>
                <a:spcPts val="0"/>
              </a:spcAft>
              <a:defRPr sz="2400">
                <a:solidFill>
                  <a:schemeClr val="tx1"/>
                </a:solidFill>
                <a:latin typeface="Times New Roman"/>
              </a:defRPr>
            </a:lvl9pPr>
          </a:lstStyle>
          <a:p>
            <a:pPr marL="457200" indent="-457200">
              <a:buFont typeface="Arial" panose="020B0604020202020204" pitchFamily="34" charset="0"/>
              <a:buChar char="•"/>
            </a:pPr>
            <a:r>
              <a:rPr lang="ru-RU" sz="2500" dirty="0">
                <a:latin typeface="+mn-lt"/>
                <a:hlinkClick r:id="rId2"/>
              </a:rPr>
              <a:t>https://python-graph-gallery.com/</a:t>
            </a:r>
            <a:endParaRPr lang="en-US" sz="2500" dirty="0">
              <a:latin typeface="+mn-lt"/>
            </a:endParaRPr>
          </a:p>
          <a:p>
            <a:pPr marL="457200" indent="-457200">
              <a:buFont typeface="Arial" panose="020B0604020202020204" pitchFamily="34" charset="0"/>
              <a:buChar char="•"/>
            </a:pPr>
            <a:endParaRPr lang="en-US" sz="2500" dirty="0">
              <a:latin typeface="+mn-lt"/>
            </a:endParaRPr>
          </a:p>
          <a:p>
            <a:pPr marL="457200" indent="-457200">
              <a:buFont typeface="Arial" panose="020B0604020202020204" pitchFamily="34" charset="0"/>
              <a:buChar char="•"/>
            </a:pPr>
            <a:r>
              <a:rPr lang="ru-RU" sz="2500" dirty="0">
                <a:latin typeface="+mn-lt"/>
                <a:hlinkClick r:id="rId3"/>
              </a:rPr>
              <a:t>https://www.machinelearningplus.com/plots/top-50-matplotlib-visualizations-the-master-plots-python/</a:t>
            </a:r>
            <a:endParaRPr lang="en-US" sz="2500" dirty="0">
              <a:latin typeface="+mn-lt"/>
            </a:endParaRPr>
          </a:p>
          <a:p>
            <a:pPr marL="285750" indent="-285750">
              <a:buFont typeface="Arial" panose="020B0604020202020204" pitchFamily="34" charset="0"/>
              <a:buChar char="•"/>
            </a:pPr>
            <a:endParaRPr lang="ru-RU" sz="1600" dirty="0"/>
          </a:p>
          <a:p>
            <a:endParaRPr lang="en-US" sz="1600" dirty="0"/>
          </a:p>
        </p:txBody>
      </p:sp>
    </p:spTree>
    <p:extLst>
      <p:ext uri="{BB962C8B-B14F-4D97-AF65-F5344CB8AC3E}">
        <p14:creationId xmlns:p14="http://schemas.microsoft.com/office/powerpoint/2010/main" val="670557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846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67317-4C2B-217E-091B-59BB95389D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925EE8-7A10-1CF2-3809-571E5D70AD74}"/>
              </a:ext>
            </a:extLst>
          </p:cNvPr>
          <p:cNvSpPr>
            <a:spLocks noGrp="1"/>
          </p:cNvSpPr>
          <p:nvPr>
            <p:ph type="title"/>
          </p:nvPr>
        </p:nvSpPr>
        <p:spPr/>
        <p:txBody>
          <a:bodyPr/>
          <a:lstStyle/>
          <a:p>
            <a:r>
              <a:rPr lang="ru-RU" dirty="0"/>
              <a:t>Темы</a:t>
            </a:r>
            <a:r>
              <a:rPr dirty="0"/>
              <a:t> </a:t>
            </a:r>
            <a:r>
              <a:rPr lang="ru-RU" dirty="0"/>
              <a:t>дисциплины</a:t>
            </a:r>
            <a:endParaRPr dirty="0"/>
          </a:p>
        </p:txBody>
      </p:sp>
      <p:sp>
        <p:nvSpPr>
          <p:cNvPr id="3" name="Content Placeholder 2">
            <a:extLst>
              <a:ext uri="{FF2B5EF4-FFF2-40B4-BE49-F238E27FC236}">
                <a16:creationId xmlns:a16="http://schemas.microsoft.com/office/drawing/2014/main" id="{453B0286-5154-2869-B545-2E325468628D}"/>
              </a:ext>
            </a:extLst>
          </p:cNvPr>
          <p:cNvSpPr>
            <a:spLocks noGrp="1"/>
          </p:cNvSpPr>
          <p:nvPr>
            <p:ph idx="1"/>
          </p:nvPr>
        </p:nvSpPr>
        <p:spPr>
          <a:xfrm>
            <a:off x="515939" y="2304573"/>
            <a:ext cx="11196636" cy="3939541"/>
          </a:xfrm>
        </p:spPr>
        <p:txBody>
          <a:bodyPr>
            <a:noAutofit/>
          </a:bodyPr>
          <a:lstStyle/>
          <a:p>
            <a:pPr lvl="1">
              <a:lnSpc>
                <a:spcPct val="120000"/>
              </a:lnSpc>
              <a:spcBef>
                <a:spcPts val="0"/>
              </a:spcBef>
            </a:pPr>
            <a:r>
              <a:rPr lang="ru-RU" sz="2400" dirty="0"/>
              <a:t>Тема 7. Кластерный анализ данных</a:t>
            </a:r>
          </a:p>
          <a:p>
            <a:pPr marL="457200" lvl="1" indent="0">
              <a:lnSpc>
                <a:spcPct val="120000"/>
              </a:lnSpc>
              <a:spcBef>
                <a:spcPts val="0"/>
              </a:spcBef>
              <a:buNone/>
            </a:pPr>
            <a:r>
              <a:rPr lang="ru-RU" sz="2200" dirty="0"/>
              <a:t>Иерархический кластерный анализ. Кластерный анализ методом к-средних. </a:t>
            </a:r>
            <a:r>
              <a:rPr lang="en-US" sz="2200" dirty="0"/>
              <a:t>DBSCAN.</a:t>
            </a:r>
            <a:r>
              <a:rPr lang="ru-RU" sz="2200" dirty="0"/>
              <a:t> Поиск оптимального кластерного решения. Содержательная характеристика кластеров.</a:t>
            </a:r>
            <a:endParaRPr lang="en-US" sz="2200" dirty="0"/>
          </a:p>
          <a:p>
            <a:pPr lvl="1">
              <a:lnSpc>
                <a:spcPct val="100000"/>
              </a:lnSpc>
              <a:spcBef>
                <a:spcPts val="0"/>
              </a:spcBef>
            </a:pPr>
            <a:r>
              <a:rPr lang="ru-RU" sz="2400" dirty="0"/>
              <a:t>Тема 8. Анализ временных рядов</a:t>
            </a:r>
          </a:p>
          <a:p>
            <a:pPr marL="457200" lvl="1" indent="0">
              <a:lnSpc>
                <a:spcPct val="100000"/>
              </a:lnSpc>
              <a:spcBef>
                <a:spcPts val="0"/>
              </a:spcBef>
              <a:buNone/>
            </a:pPr>
            <a:r>
              <a:rPr lang="ru-RU" sz="2200" dirty="0"/>
              <a:t>Модели </a:t>
            </a:r>
            <a:r>
              <a:rPr lang="en-US" sz="2200" dirty="0"/>
              <a:t>ARIMA</a:t>
            </a:r>
            <a:r>
              <a:rPr lang="ru-RU" sz="2200" dirty="0"/>
              <a:t>. Восстановление пропущенных значений. Прогнозирование значений на будущие периоды. </a:t>
            </a:r>
          </a:p>
          <a:p>
            <a:pPr lvl="1">
              <a:lnSpc>
                <a:spcPct val="100000"/>
              </a:lnSpc>
              <a:spcBef>
                <a:spcPts val="0"/>
              </a:spcBef>
            </a:pPr>
            <a:r>
              <a:rPr lang="ru-RU" sz="2400" dirty="0"/>
              <a:t>Тема 9. Сбор данных в сети Интернет</a:t>
            </a:r>
          </a:p>
          <a:p>
            <a:pPr marL="457200" lvl="1" indent="0">
              <a:lnSpc>
                <a:spcPct val="100000"/>
              </a:lnSpc>
              <a:spcBef>
                <a:spcPts val="0"/>
              </a:spcBef>
              <a:buNone/>
            </a:pPr>
            <a:r>
              <a:rPr lang="ru-RU" sz="2200" dirty="0"/>
              <a:t>Извлечение данных из веб-страниц. Библиотека </a:t>
            </a:r>
            <a:r>
              <a:rPr lang="en-US" sz="2200" dirty="0"/>
              <a:t>b</a:t>
            </a:r>
            <a:r>
              <a:rPr lang="ru-RU" sz="2200" dirty="0" err="1"/>
              <a:t>eautifulsoup</a:t>
            </a:r>
            <a:r>
              <a:rPr lang="ru-RU" sz="2200" dirty="0"/>
              <a:t>.</a:t>
            </a:r>
            <a:r>
              <a:rPr lang="en-US" sz="2200" dirty="0"/>
              <a:t> API.</a:t>
            </a:r>
            <a:endParaRPr lang="ru-RU" sz="2200" dirty="0"/>
          </a:p>
          <a:p>
            <a:pPr marL="0" indent="0" algn="just">
              <a:lnSpc>
                <a:spcPct val="100000"/>
              </a:lnSpc>
              <a:spcBef>
                <a:spcPts val="0"/>
              </a:spcBef>
              <a:buNone/>
            </a:pPr>
            <a:endParaRPr lang="ru-RU" sz="2400" dirty="0"/>
          </a:p>
        </p:txBody>
      </p:sp>
    </p:spTree>
    <p:extLst>
      <p:ext uri="{BB962C8B-B14F-4D97-AF65-F5344CB8AC3E}">
        <p14:creationId xmlns:p14="http://schemas.microsoft.com/office/powerpoint/2010/main" val="393305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Оценивание</a:t>
            </a:r>
            <a:endParaRPr dirty="0"/>
          </a:p>
        </p:txBody>
      </p:sp>
      <p:sp>
        <p:nvSpPr>
          <p:cNvPr id="3" name="Content Placeholder 2"/>
          <p:cNvSpPr>
            <a:spLocks noGrp="1"/>
          </p:cNvSpPr>
          <p:nvPr>
            <p:ph idx="1"/>
          </p:nvPr>
        </p:nvSpPr>
        <p:spPr>
          <a:xfrm>
            <a:off x="515938" y="2304573"/>
            <a:ext cx="11196636" cy="4185127"/>
          </a:xfrm>
        </p:spPr>
        <p:txBody>
          <a:bodyPr>
            <a:normAutofit/>
          </a:bodyPr>
          <a:lstStyle/>
          <a:p>
            <a:pPr algn="just"/>
            <a:r>
              <a:rPr lang="ru-RU" sz="2200" dirty="0">
                <a:solidFill>
                  <a:srgbClr val="0F2C69"/>
                </a:solidFill>
                <a:latin typeface="Arial" panose="020B0604020202020204" pitchFamily="34" charset="0"/>
                <a:cs typeface="Arial" panose="020B0604020202020204" pitchFamily="34" charset="0"/>
              </a:rPr>
              <a:t>Практические задания – 20%</a:t>
            </a:r>
          </a:p>
          <a:p>
            <a:pPr algn="just"/>
            <a:r>
              <a:rPr lang="ru-RU" sz="2200" dirty="0">
                <a:solidFill>
                  <a:srgbClr val="0F2C69"/>
                </a:solidFill>
                <a:latin typeface="Arial" panose="020B0604020202020204" pitchFamily="34" charset="0"/>
                <a:cs typeface="Arial" panose="020B0604020202020204" pitchFamily="34" charset="0"/>
              </a:rPr>
              <a:t>Исследовательский проект – 20%</a:t>
            </a:r>
          </a:p>
          <a:p>
            <a:pPr algn="just"/>
            <a:r>
              <a:rPr lang="ru-RU" sz="2200" dirty="0">
                <a:solidFill>
                  <a:srgbClr val="0F2C69"/>
                </a:solidFill>
                <a:latin typeface="Arial" panose="020B0604020202020204" pitchFamily="34" charset="0"/>
                <a:cs typeface="Arial" panose="020B0604020202020204" pitchFamily="34" charset="0"/>
              </a:rPr>
              <a:t>Контрольная работа 1 – 15%</a:t>
            </a:r>
          </a:p>
          <a:p>
            <a:pPr algn="just"/>
            <a:r>
              <a:rPr lang="ru-RU" sz="2200" dirty="0">
                <a:solidFill>
                  <a:srgbClr val="0F2C69"/>
                </a:solidFill>
                <a:latin typeface="Arial" panose="020B0604020202020204" pitchFamily="34" charset="0"/>
                <a:cs typeface="Arial" panose="020B0604020202020204" pitchFamily="34" charset="0"/>
              </a:rPr>
              <a:t>Контрольная работа 2 – 15%</a:t>
            </a:r>
          </a:p>
          <a:p>
            <a:pPr algn="just"/>
            <a:r>
              <a:rPr lang="ru-RU" sz="2200" dirty="0">
                <a:solidFill>
                  <a:srgbClr val="0F2C69"/>
                </a:solidFill>
                <a:latin typeface="Arial" panose="020B0604020202020204" pitchFamily="34" charset="0"/>
                <a:cs typeface="Arial" panose="020B0604020202020204" pitchFamily="34" charset="0"/>
              </a:rPr>
              <a:t>Письменный экзамен – 30%</a:t>
            </a:r>
          </a:p>
          <a:p>
            <a:pPr algn="just"/>
            <a:endParaRPr lang="ru-RU" sz="2400" dirty="0">
              <a:solidFill>
                <a:srgbClr val="0F2C69"/>
              </a:solidFill>
              <a:latin typeface="Arial" panose="020B0604020202020204" pitchFamily="34" charset="0"/>
              <a:cs typeface="Arial" panose="020B0604020202020204" pitchFamily="34" charset="0"/>
            </a:endParaRPr>
          </a:p>
          <a:p>
            <a:pPr marL="0" indent="0">
              <a:buNone/>
            </a:pPr>
            <a:r>
              <a:rPr lang="ru-RU" sz="2200" i="1" dirty="0">
                <a:solidFill>
                  <a:srgbClr val="0F2C69"/>
                </a:solidFill>
                <a:latin typeface="Arial" panose="020B0604020202020204" pitchFamily="34" charset="0"/>
                <a:cs typeface="Arial" panose="020B0604020202020204" pitchFamily="34" charset="0"/>
              </a:rPr>
              <a:t>При условии выполнения более 50% заданий текущего контроля студент может быть освобождён от сдачи экзамена. В этом случае формула расчёта итоговой оценки выглядит следующим образом: </a:t>
            </a:r>
          </a:p>
          <a:p>
            <a:pPr marL="0" indent="0">
              <a:buNone/>
            </a:pPr>
            <a:r>
              <a:rPr lang="ru-RU" sz="2200" i="1" dirty="0">
                <a:solidFill>
                  <a:srgbClr val="0F2C69"/>
                </a:solidFill>
                <a:latin typeface="Arial" panose="020B0604020202020204" pitchFamily="34" charset="0"/>
                <a:cs typeface="Arial" panose="020B0604020202020204" pitchFamily="34" charset="0"/>
              </a:rPr>
              <a:t>Итоговая оценка = 0.3 * ИП+ 0.2 * КР1 + 0.2 * КР 2</a:t>
            </a:r>
            <a:r>
              <a:rPr lang="ru-RU" sz="2200" b="1" i="1" dirty="0">
                <a:solidFill>
                  <a:srgbClr val="0F2C69"/>
                </a:solidFill>
                <a:latin typeface="Arial" panose="020B0604020202020204" pitchFamily="34" charset="0"/>
                <a:cs typeface="Arial" panose="020B0604020202020204" pitchFamily="34" charset="0"/>
              </a:rPr>
              <a:t> </a:t>
            </a:r>
            <a:r>
              <a:rPr lang="ru-RU" sz="2200" i="1" dirty="0">
                <a:solidFill>
                  <a:srgbClr val="0F2C69"/>
                </a:solidFill>
                <a:latin typeface="Arial" panose="020B0604020202020204" pitchFamily="34" charset="0"/>
                <a:cs typeface="Arial" panose="020B0604020202020204" pitchFamily="34" charset="0"/>
              </a:rPr>
              <a:t>+ 0.3 * ПЗ</a:t>
            </a:r>
          </a:p>
          <a:p>
            <a:endParaRPr dirty="0"/>
          </a:p>
        </p:txBody>
      </p:sp>
      <p:pic>
        <p:nvPicPr>
          <p:cNvPr id="4106" name="Picture 10" descr="Picture background">
            <a:extLst>
              <a:ext uri="{FF2B5EF4-FFF2-40B4-BE49-F238E27FC236}">
                <a16:creationId xmlns:a16="http://schemas.microsoft.com/office/drawing/2014/main" id="{1448CE1B-D519-7911-5919-1F749A14F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8661" y="368300"/>
            <a:ext cx="5867400" cy="444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0A8B0-DE54-918C-C96E-FF0263F4BC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D7402-3BC2-880A-CF1F-227391AC45DC}"/>
              </a:ext>
            </a:extLst>
          </p:cNvPr>
          <p:cNvSpPr>
            <a:spLocks noGrp="1"/>
          </p:cNvSpPr>
          <p:nvPr>
            <p:ph type="title"/>
          </p:nvPr>
        </p:nvSpPr>
        <p:spPr/>
        <p:txBody>
          <a:bodyPr/>
          <a:lstStyle/>
          <a:p>
            <a:r>
              <a:rPr lang="ru-RU" dirty="0"/>
              <a:t>Квизы и система гибких дедлайнов</a:t>
            </a:r>
            <a:endParaRPr dirty="0"/>
          </a:p>
        </p:txBody>
      </p:sp>
      <p:sp>
        <p:nvSpPr>
          <p:cNvPr id="3" name="Content Placeholder 2">
            <a:extLst>
              <a:ext uri="{FF2B5EF4-FFF2-40B4-BE49-F238E27FC236}">
                <a16:creationId xmlns:a16="http://schemas.microsoft.com/office/drawing/2014/main" id="{AAA7F5E1-F056-3B3B-210F-1B09A1B20A35}"/>
              </a:ext>
            </a:extLst>
          </p:cNvPr>
          <p:cNvSpPr>
            <a:spLocks noGrp="1"/>
          </p:cNvSpPr>
          <p:nvPr>
            <p:ph idx="1"/>
          </p:nvPr>
        </p:nvSpPr>
        <p:spPr>
          <a:xfrm>
            <a:off x="515938" y="2304573"/>
            <a:ext cx="11041062" cy="4185127"/>
          </a:xfrm>
        </p:spPr>
        <p:txBody>
          <a:bodyPr>
            <a:normAutofit/>
          </a:bodyPr>
          <a:lstStyle/>
          <a:p>
            <a:pPr algn="just"/>
            <a:r>
              <a:rPr lang="ru-RU" sz="2200" dirty="0"/>
              <a:t>Почти на каждом занятии проводятся квизы по пройденным материалам. Победители квизов получают дополнительные баллы, которые добавляются к их оценкам за практические задания. Это необязательная форма контроля, пропуск квиза не влияет на оценки. </a:t>
            </a:r>
            <a:endParaRPr lang="en-US" sz="2200" dirty="0"/>
          </a:p>
          <a:p>
            <a:pPr algn="just"/>
            <a:r>
              <a:rPr lang="ru-RU" sz="2200" dirty="0"/>
              <a:t>Используется система гибких дедлайнов.</a:t>
            </a:r>
          </a:p>
          <a:p>
            <a:pPr algn="just"/>
            <a:endParaRPr lang="en-US" sz="2200" dirty="0"/>
          </a:p>
          <a:p>
            <a:pPr algn="just"/>
            <a:endParaRPr dirty="0"/>
          </a:p>
        </p:txBody>
      </p:sp>
      <p:pic>
        <p:nvPicPr>
          <p:cNvPr id="5" name="Рисунок 4" descr="Изображение выглядит как текст, снимок экрана, Шрифт, Фиолетовый&#10;&#10;Содержимое, созданное искусственным интеллектом, может быть неверным.">
            <a:extLst>
              <a:ext uri="{FF2B5EF4-FFF2-40B4-BE49-F238E27FC236}">
                <a16:creationId xmlns:a16="http://schemas.microsoft.com/office/drawing/2014/main" id="{20034523-4458-F577-C3C1-BEB688E82CE6}"/>
              </a:ext>
            </a:extLst>
          </p:cNvPr>
          <p:cNvPicPr>
            <a:picLocks noChangeAspect="1"/>
          </p:cNvPicPr>
          <p:nvPr/>
        </p:nvPicPr>
        <p:blipFill>
          <a:blip r:embed="rId2">
            <a:extLst>
              <a:ext uri="{28A0092B-C50C-407E-A947-70E740481C1C}">
                <a14:useLocalDpi xmlns:a14="http://schemas.microsoft.com/office/drawing/2010/main" val="0"/>
              </a:ext>
            </a:extLst>
          </a:blip>
          <a:srcRect b="2823"/>
          <a:stretch>
            <a:fillRect/>
          </a:stretch>
        </p:blipFill>
        <p:spPr>
          <a:xfrm>
            <a:off x="2590800" y="4149007"/>
            <a:ext cx="5383212" cy="2624856"/>
          </a:xfrm>
          <a:prstGeom prst="rect">
            <a:avLst/>
          </a:prstGeom>
        </p:spPr>
      </p:pic>
      <p:pic>
        <p:nvPicPr>
          <p:cNvPr id="4" name="Picture 2" descr="brand-logo">
            <a:extLst>
              <a:ext uri="{FF2B5EF4-FFF2-40B4-BE49-F238E27FC236}">
                <a16:creationId xmlns:a16="http://schemas.microsoft.com/office/drawing/2014/main" id="{F34CC0B6-74B9-AA51-FBD2-ABE7AD9D11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838"/>
          <a:stretch>
            <a:fillRect/>
          </a:stretch>
        </p:blipFill>
        <p:spPr bwMode="auto">
          <a:xfrm>
            <a:off x="7864725" y="3429000"/>
            <a:ext cx="3472949" cy="78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296361"/>
      </p:ext>
    </p:extLst>
  </p:cSld>
  <p:clrMapOvr>
    <a:masterClrMapping/>
  </p:clrMapOvr>
</p:sld>
</file>

<file path=ppt/theme/theme1.xml><?xml version="1.0" encoding="utf-8"?>
<a:theme xmlns:a="http://schemas.openxmlformats.org/drawingml/2006/main" name="Тема Office">
  <a:themeElements>
    <a:clrScheme name="Другая 4">
      <a:dk1>
        <a:srgbClr val="102D69"/>
      </a:dk1>
      <a:lt1>
        <a:srgbClr val="102D69"/>
      </a:lt1>
      <a:dk2>
        <a:srgbClr val="DCFF05"/>
      </a:dk2>
      <a:lt2>
        <a:srgbClr val="DFC7F2"/>
      </a:lt2>
      <a:accent1>
        <a:srgbClr val="BA88E4"/>
      </a:accent1>
      <a:accent2>
        <a:srgbClr val="8966A6"/>
      </a:accent2>
      <a:accent3>
        <a:srgbClr val="F7FFC5"/>
      </a:accent3>
      <a:accent4>
        <a:srgbClr val="DCFF05"/>
      </a:accent4>
      <a:accent5>
        <a:srgbClr val="DFC7F2"/>
      </a:accent5>
      <a:accent6>
        <a:srgbClr val="102D69"/>
      </a:accent6>
      <a:hlink>
        <a:srgbClr val="102D69"/>
      </a:hlink>
      <a:folHlink>
        <a:srgbClr val="DCFF05"/>
      </a:folHlink>
    </a:clrScheme>
    <a:fontScheme name="FCS">
      <a:majorFont>
        <a:latin typeface="Navigo"/>
        <a:ea typeface=""/>
        <a:cs typeface=""/>
      </a:majorFont>
      <a:minorFont>
        <a:latin typeface="Navigo"/>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t">
        <a:normAutofit lnSpcReduction="10000"/>
      </a:bodyPr>
      <a:lstStyle>
        <a:defPPr algn="l">
          <a:defRPr sz="4400" dirty="0" smtClean="0">
            <a:solidFill>
              <a:srgbClr val="102D69"/>
            </a:solidFill>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4289</TotalTime>
  <Words>2983</Words>
  <Application>Microsoft Macintosh PowerPoint</Application>
  <PresentationFormat>Широкоэкранный</PresentationFormat>
  <Paragraphs>344</Paragraphs>
  <Slides>64</Slides>
  <Notes>1</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64</vt:i4>
      </vt:variant>
    </vt:vector>
  </HeadingPairs>
  <TitlesOfParts>
    <vt:vector size="72" baseType="lpstr">
      <vt:lpstr>Системный шрифт, обычный</vt:lpstr>
      <vt:lpstr>Arial</vt:lpstr>
      <vt:lpstr>Calibri</vt:lpstr>
      <vt:lpstr>Cambria Math</vt:lpstr>
      <vt:lpstr>HSE Sans</vt:lpstr>
      <vt:lpstr>Navigo</vt:lpstr>
      <vt:lpstr>Wingdings 2</vt:lpstr>
      <vt:lpstr>Тема Office</vt:lpstr>
      <vt:lpstr>Меликян Алиса Валерьевна кандидат наук, доцент ФКН НИУ ВШЭ</vt:lpstr>
      <vt:lpstr>О дисциплине</vt:lpstr>
      <vt:lpstr>Чему научитесь</vt:lpstr>
      <vt:lpstr>Содержание дисциплины</vt:lpstr>
      <vt:lpstr>Темы дисциплины</vt:lpstr>
      <vt:lpstr>Темы дисциплины</vt:lpstr>
      <vt:lpstr>Темы дисциплины</vt:lpstr>
      <vt:lpstr>Оценивание</vt:lpstr>
      <vt:lpstr>Квизы и система гибких дедлайнов</vt:lpstr>
      <vt:lpstr>Как получить 9 или 10 за практические задания?</vt:lpstr>
      <vt:lpstr>Инструменты</vt:lpstr>
      <vt:lpstr>Jupyter Notebook</vt:lpstr>
      <vt:lpstr>Полезные ресурсы</vt:lpstr>
      <vt:lpstr>Типы данных и их структура</vt:lpstr>
      <vt:lpstr>Перекрестные данные</vt:lpstr>
      <vt:lpstr>Структура перекрестных данных</vt:lpstr>
      <vt:lpstr>Временной ряд</vt:lpstr>
      <vt:lpstr>Панельные данные</vt:lpstr>
      <vt:lpstr>Структура панельных данных</vt:lpstr>
      <vt:lpstr>Пример панельных данных</vt:lpstr>
      <vt:lpstr>Шкалы измерения переменных</vt:lpstr>
      <vt:lpstr>Номинальная шкала</vt:lpstr>
      <vt:lpstr>Порядковая шкала</vt:lpstr>
      <vt:lpstr>Интервальная шкала</vt:lpstr>
      <vt:lpstr>Абсолютная шкала или шкала отношений</vt:lpstr>
      <vt:lpstr>Сравнение шкал</vt:lpstr>
      <vt:lpstr>Дихотомный метод кодировки</vt:lpstr>
      <vt:lpstr>Категориальный метод кодировки</vt:lpstr>
      <vt:lpstr>Выборка и генеральная совокупность</vt:lpstr>
      <vt:lpstr>Репрезентативность выборки</vt:lpstr>
      <vt:lpstr>Подходы к формированию выборки</vt:lpstr>
      <vt:lpstr>Подходы к формированию выборки</vt:lpstr>
      <vt:lpstr>Описательная статистика</vt:lpstr>
      <vt:lpstr>Описательная статистика</vt:lpstr>
      <vt:lpstr>Частотный анализ</vt:lpstr>
      <vt:lpstr>Меры центральной тенденции</vt:lpstr>
      <vt:lpstr>Мода</vt:lpstr>
      <vt:lpstr>Среднее арифметическое</vt:lpstr>
      <vt:lpstr>Медиана (2-ой квартиль/50-й перцентиль)</vt:lpstr>
      <vt:lpstr>Меры центральной тенденции</vt:lpstr>
      <vt:lpstr>Меры разброса</vt:lpstr>
      <vt:lpstr>Дисперсия</vt:lpstr>
      <vt:lpstr>Стандартное отклонение</vt:lpstr>
      <vt:lpstr>Квартили</vt:lpstr>
      <vt:lpstr>Межквартильный размах</vt:lpstr>
      <vt:lpstr>Межквартильная широта</vt:lpstr>
      <vt:lpstr>Децильное отношение</vt:lpstr>
      <vt:lpstr>Нормальное распределение</vt:lpstr>
      <vt:lpstr>Нормальное распределение</vt:lpstr>
      <vt:lpstr>Z-стандартизация (нормирование)</vt:lpstr>
      <vt:lpstr>Z-стандартизация (нормирование)</vt:lpstr>
      <vt:lpstr>Оценка отличия распределения от нормального</vt:lpstr>
      <vt:lpstr>Симметричность распределения</vt:lpstr>
      <vt:lpstr>Симметричность распределения</vt:lpstr>
      <vt:lpstr>Заостренность распределения</vt:lpstr>
      <vt:lpstr>Заостренность распределения</vt:lpstr>
      <vt:lpstr>Заостренность распределения</vt:lpstr>
      <vt:lpstr>Гистограмма</vt:lpstr>
      <vt:lpstr>Столбиковая диаграмма</vt:lpstr>
      <vt:lpstr>Круговая диаграмма</vt:lpstr>
      <vt:lpstr>Диаграмма рассеяния</vt:lpstr>
      <vt:lpstr>Ящичковая диаграмма</vt:lpstr>
      <vt:lpstr>Графики в Python</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pribludovapolina@gmail.com</dc:creator>
  <cp:lastModifiedBy>Меликян Алиса Валерьевна</cp:lastModifiedBy>
  <cp:revision>67</cp:revision>
  <dcterms:created xsi:type="dcterms:W3CDTF">2024-05-30T13:40:21Z</dcterms:created>
  <dcterms:modified xsi:type="dcterms:W3CDTF">2025-09-08T08:14:19Z</dcterms:modified>
</cp:coreProperties>
</file>